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7" r:id="rId3"/>
    <p:sldId id="266" r:id="rId4"/>
    <p:sldId id="279" r:id="rId5"/>
    <p:sldId id="278" r:id="rId6"/>
    <p:sldId id="265" r:id="rId7"/>
    <p:sldId id="257" r:id="rId8"/>
    <p:sldId id="258" r:id="rId9"/>
    <p:sldId id="268" r:id="rId10"/>
    <p:sldId id="269" r:id="rId11"/>
    <p:sldId id="270" r:id="rId12"/>
    <p:sldId id="271" r:id="rId13"/>
    <p:sldId id="273" r:id="rId14"/>
    <p:sldId id="274" r:id="rId15"/>
    <p:sldId id="275" r:id="rId16"/>
    <p:sldId id="261" r:id="rId17"/>
    <p:sldId id="267" r:id="rId18"/>
    <p:sldId id="280" r:id="rId19"/>
    <p:sldId id="263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EE6FA"/>
    <a:srgbClr val="ADE7F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BAF51-B538-4AE3-8ABD-1EA5B217685D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DC507-F1B1-4062-B8D3-C685B9E70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93700073_21-p-sportivnii-fon-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431"/>
            <a:ext cx="9144000" cy="686143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128" y="260648"/>
            <a:ext cx="7848872" cy="17728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внеурочной деятельности </a:t>
            </a:r>
            <a:b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детьми коррекционного класса </a:t>
            </a:r>
            <a:r>
              <a:rPr lang="en-US" sz="24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вида</a:t>
            </a: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589240"/>
            <a:ext cx="5040560" cy="126876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Маслакова Ж.М.</a:t>
            </a: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коррекционного класса 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вида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tyoply-dom.klgd.socinfo.ru/media/2018/11/01/1221569910/sport-dlya-vseh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492896"/>
            <a:ext cx="28803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75656" y="1772816"/>
            <a:ext cx="76683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«Спорт 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призму личных ощущений»</a:t>
            </a:r>
            <a:endParaRPr lang="ru-RU" sz="3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404664"/>
            <a:ext cx="1861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Шашки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3Xf5VBwBrW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-243408"/>
            <a:ext cx="2088232" cy="2088232"/>
          </a:xfrm>
          <a:prstGeom prst="rect">
            <a:avLst/>
          </a:prstGeom>
        </p:spPr>
      </p:pic>
      <p:pic>
        <p:nvPicPr>
          <p:cNvPr id="5" name="Рисунок 4" descr="Шашки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796" y="1124744"/>
            <a:ext cx="4032448" cy="537659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Рисунок 5" descr="Шашки3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5218252" y="1628800"/>
            <a:ext cx="3200355" cy="240026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Рисунок 6" descr="Шашки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4221088"/>
            <a:ext cx="3219998" cy="2414999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8063880" y="5301208"/>
            <a:ext cx="1080120" cy="1268760"/>
          </a:xfrm>
          <a:prstGeom prst="rect">
            <a:avLst/>
          </a:prstGeom>
        </p:spPr>
      </p:pic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70349" t="1050" r="1393" b="63576"/>
          <a:stretch>
            <a:fillRect/>
          </a:stretch>
        </p:blipFill>
        <p:spPr>
          <a:xfrm>
            <a:off x="251520" y="332656"/>
            <a:ext cx="1043608" cy="1306422"/>
          </a:xfrm>
          <a:prstGeom prst="rect">
            <a:avLst/>
          </a:prstGeom>
        </p:spPr>
      </p:pic>
      <p:pic>
        <p:nvPicPr>
          <p:cNvPr id="12" name="Рисунок 11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875" r="3867"/>
          <a:stretch>
            <a:fillRect/>
          </a:stretch>
        </p:blipFill>
        <p:spPr>
          <a:xfrm>
            <a:off x="0" y="5301208"/>
            <a:ext cx="1043608" cy="1340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Плавание</a:t>
            </a:r>
            <a:endParaRPr lang="ru-RU" dirty="0"/>
          </a:p>
        </p:txBody>
      </p:sp>
      <p:pic>
        <p:nvPicPr>
          <p:cNvPr id="51204" name="Picture 4" descr="https://naklejki-na-avto.ru/images/product/l/24499d8d8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88640"/>
            <a:ext cx="2880320" cy="1209509"/>
          </a:xfrm>
          <a:prstGeom prst="rect">
            <a:avLst/>
          </a:prstGeom>
          <a:noFill/>
        </p:spPr>
      </p:pic>
      <p:pic>
        <p:nvPicPr>
          <p:cNvPr id="6" name="Рисунок 5" descr="Бассейн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700808"/>
            <a:ext cx="6624736" cy="496855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Рисунок 6" descr="Бассей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1556792"/>
            <a:ext cx="6768752" cy="5076564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0" y="5157191"/>
            <a:ext cx="1259632" cy="1479623"/>
          </a:xfrm>
          <a:prstGeom prst="rect">
            <a:avLst/>
          </a:prstGeom>
        </p:spPr>
      </p:pic>
      <p:pic>
        <p:nvPicPr>
          <p:cNvPr id="10" name="Рисунок 9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70349" t="1050" r="1393" b="63576"/>
          <a:stretch>
            <a:fillRect/>
          </a:stretch>
        </p:blipFill>
        <p:spPr>
          <a:xfrm>
            <a:off x="8100392" y="5301208"/>
            <a:ext cx="1043608" cy="1306422"/>
          </a:xfrm>
          <a:prstGeom prst="rect">
            <a:avLst/>
          </a:prstGeom>
        </p:spPr>
      </p:pic>
      <p:pic>
        <p:nvPicPr>
          <p:cNvPr id="12" name="Рисунок 11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38291" r="69770" b="29464"/>
          <a:stretch>
            <a:fillRect/>
          </a:stretch>
        </p:blipFill>
        <p:spPr>
          <a:xfrm>
            <a:off x="7996372" y="2420888"/>
            <a:ext cx="1147628" cy="1224136"/>
          </a:xfrm>
          <a:prstGeom prst="rect">
            <a:avLst/>
          </a:prstGeom>
        </p:spPr>
      </p:pic>
      <p:pic>
        <p:nvPicPr>
          <p:cNvPr id="13" name="Рисунок 12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875" r="2965"/>
          <a:stretch>
            <a:fillRect/>
          </a:stretch>
        </p:blipFill>
        <p:spPr>
          <a:xfrm>
            <a:off x="0" y="2060848"/>
            <a:ext cx="1080120" cy="1340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Дартс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82" name="Picture 6" descr="https://cdn4.vectorstock.com/i/1000x1000/60/58/darts-label-vector-164605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97" b="7647"/>
          <a:stretch>
            <a:fillRect/>
          </a:stretch>
        </p:blipFill>
        <p:spPr bwMode="auto">
          <a:xfrm rot="1084345">
            <a:off x="5524177" y="-305517"/>
            <a:ext cx="1738477" cy="1772816"/>
          </a:xfrm>
          <a:prstGeom prst="rect">
            <a:avLst/>
          </a:prstGeom>
          <a:noFill/>
        </p:spPr>
      </p:pic>
      <p:pic>
        <p:nvPicPr>
          <p:cNvPr id="9" name="Рисунок 8" descr="Дартс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t="22700" r="-399"/>
          <a:stretch>
            <a:fillRect/>
          </a:stretch>
        </p:blipFill>
        <p:spPr>
          <a:xfrm rot="371016">
            <a:off x="2122795" y="1373930"/>
            <a:ext cx="4898407" cy="5028521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467544" y="5229200"/>
            <a:ext cx="1080120" cy="1268760"/>
          </a:xfrm>
          <a:prstGeom prst="rect">
            <a:avLst/>
          </a:prstGeom>
        </p:spPr>
      </p:pic>
      <p:pic>
        <p:nvPicPr>
          <p:cNvPr id="7" name="Рисунок 6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875" r="2965"/>
          <a:stretch>
            <a:fillRect/>
          </a:stretch>
        </p:blipFill>
        <p:spPr>
          <a:xfrm>
            <a:off x="395536" y="2564904"/>
            <a:ext cx="1080120" cy="1340768"/>
          </a:xfrm>
          <a:prstGeom prst="rect">
            <a:avLst/>
          </a:prstGeom>
        </p:spPr>
      </p:pic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38291" r="69770" b="29464"/>
          <a:stretch>
            <a:fillRect/>
          </a:stretch>
        </p:blipFill>
        <p:spPr>
          <a:xfrm>
            <a:off x="7452320" y="5157192"/>
            <a:ext cx="1282643" cy="1368152"/>
          </a:xfrm>
          <a:prstGeom prst="rect">
            <a:avLst/>
          </a:prstGeom>
        </p:spPr>
      </p:pic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68776" b="65739"/>
          <a:stretch>
            <a:fillRect/>
          </a:stretch>
        </p:blipFill>
        <p:spPr>
          <a:xfrm>
            <a:off x="7524328" y="2420888"/>
            <a:ext cx="1115616" cy="122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Баскетбол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аскетбол 5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t="19950" r="2002" b="19550"/>
          <a:stretch>
            <a:fillRect/>
          </a:stretch>
        </p:blipFill>
        <p:spPr>
          <a:xfrm>
            <a:off x="1763688" y="2060848"/>
            <a:ext cx="5544616" cy="456398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Рисунок 6" descr="Баскетбол.jpg"/>
          <p:cNvPicPr>
            <a:picLocks noChangeAspect="1"/>
          </p:cNvPicPr>
          <p:nvPr/>
        </p:nvPicPr>
        <p:blipFill>
          <a:blip r:embed="rId3" cstate="print">
            <a:lum bright="20000" contrast="10000"/>
          </a:blip>
          <a:stretch>
            <a:fillRect/>
          </a:stretch>
        </p:blipFill>
        <p:spPr>
          <a:xfrm>
            <a:off x="1475656" y="1844824"/>
            <a:ext cx="6444208" cy="483315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3252" name="Picture 4" descr="Баскетбольная рекламная иллюстрация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188640"/>
            <a:ext cx="1481551" cy="1546674"/>
          </a:xfrm>
          <a:prstGeom prst="rect">
            <a:avLst/>
          </a:prstGeom>
          <a:noFill/>
        </p:spPr>
      </p:pic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8063880" y="5301208"/>
            <a:ext cx="1080120" cy="1268760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875" r="2965"/>
          <a:stretch>
            <a:fillRect/>
          </a:stretch>
        </p:blipFill>
        <p:spPr>
          <a:xfrm>
            <a:off x="251520" y="4221088"/>
            <a:ext cx="1080120" cy="1340768"/>
          </a:xfrm>
          <a:prstGeom prst="rect">
            <a:avLst/>
          </a:prstGeom>
        </p:spPr>
      </p:pic>
      <p:pic>
        <p:nvPicPr>
          <p:cNvPr id="10" name="Рисунок 9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68776" b="65739"/>
          <a:stretch>
            <a:fillRect/>
          </a:stretch>
        </p:blipFill>
        <p:spPr>
          <a:xfrm>
            <a:off x="8028384" y="2348880"/>
            <a:ext cx="1115616" cy="1224136"/>
          </a:xfrm>
          <a:prstGeom prst="rect">
            <a:avLst/>
          </a:prstGeom>
        </p:spPr>
      </p:pic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38291" r="69770" b="29464"/>
          <a:stretch>
            <a:fillRect/>
          </a:stretch>
        </p:blipFill>
        <p:spPr>
          <a:xfrm>
            <a:off x="251520" y="980728"/>
            <a:ext cx="1282643" cy="1368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Настольный теннис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00" name="Picture 4" descr="https://mishroo.ucoz.ru/2018-2019/dysch/115792e9867a9e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188640"/>
            <a:ext cx="2520280" cy="2520280"/>
          </a:xfrm>
          <a:prstGeom prst="rect">
            <a:avLst/>
          </a:prstGeom>
          <a:noFill/>
        </p:spPr>
      </p:pic>
      <p:pic>
        <p:nvPicPr>
          <p:cNvPr id="7" name="Рисунок 6" descr="Теннис.jpg"/>
          <p:cNvPicPr>
            <a:picLocks noChangeAspect="1"/>
          </p:cNvPicPr>
          <p:nvPr/>
        </p:nvPicPr>
        <p:blipFill>
          <a:blip r:embed="rId3" cstate="print"/>
          <a:srcRect t="17450" r="-399"/>
          <a:stretch>
            <a:fillRect/>
          </a:stretch>
        </p:blipFill>
        <p:spPr>
          <a:xfrm>
            <a:off x="827584" y="1052736"/>
            <a:ext cx="4968552" cy="544694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Рисунок 7" descr="Теннис2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t="23750" r="2401"/>
          <a:stretch>
            <a:fillRect/>
          </a:stretch>
        </p:blipFill>
        <p:spPr>
          <a:xfrm>
            <a:off x="539552" y="1052736"/>
            <a:ext cx="5328592" cy="555062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7452320" y="5157192"/>
            <a:ext cx="1080120" cy="1268760"/>
          </a:xfrm>
          <a:prstGeom prst="rect">
            <a:avLst/>
          </a:prstGeom>
        </p:spPr>
      </p:pic>
      <p:pic>
        <p:nvPicPr>
          <p:cNvPr id="10" name="Рисунок 9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875" r="2965"/>
          <a:stretch>
            <a:fillRect/>
          </a:stretch>
        </p:blipFill>
        <p:spPr>
          <a:xfrm>
            <a:off x="7740352" y="2636912"/>
            <a:ext cx="1080120" cy="1340768"/>
          </a:xfrm>
          <a:prstGeom prst="rect">
            <a:avLst/>
          </a:prstGeom>
        </p:spPr>
      </p:pic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68776" b="65739"/>
          <a:stretch>
            <a:fillRect/>
          </a:stretch>
        </p:blipFill>
        <p:spPr>
          <a:xfrm>
            <a:off x="6084168" y="3501008"/>
            <a:ext cx="1115616" cy="122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-171400"/>
            <a:ext cx="4464496" cy="12961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Стрельба из лука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КЛАСС в ЗАТО Озер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1296144" cy="12961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56322" name="Picture 2" descr="https://aroundcity.club/images/actions/5889d669e3fd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88640"/>
            <a:ext cx="2411760" cy="1507350"/>
          </a:xfrm>
          <a:prstGeom prst="rect">
            <a:avLst/>
          </a:prstGeom>
          <a:noFill/>
        </p:spPr>
      </p:pic>
      <p:pic>
        <p:nvPicPr>
          <p:cNvPr id="8" name="Рисунок 7" descr="Стрельба из лука2.jpg"/>
          <p:cNvPicPr>
            <a:picLocks noChangeAspect="1"/>
          </p:cNvPicPr>
          <p:nvPr/>
        </p:nvPicPr>
        <p:blipFill>
          <a:blip r:embed="rId4" cstate="print"/>
          <a:srcRect t="10101" r="19200" b="4851"/>
          <a:stretch>
            <a:fillRect/>
          </a:stretch>
        </p:blipFill>
        <p:spPr>
          <a:xfrm>
            <a:off x="179512" y="1695990"/>
            <a:ext cx="3456384" cy="4850873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402138" y="1642492"/>
            <a:ext cx="4392488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Лазертаг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Рисунок 9" descr="Лазертаг.jpg"/>
          <p:cNvPicPr>
            <a:picLocks noChangeAspect="1"/>
          </p:cNvPicPr>
          <p:nvPr/>
        </p:nvPicPr>
        <p:blipFill>
          <a:blip r:embed="rId5" cstate="print">
            <a:lum bright="10000" contrast="10000"/>
          </a:blip>
          <a:srcRect t="19163" r="590"/>
          <a:stretch>
            <a:fillRect/>
          </a:stretch>
        </p:blipFill>
        <p:spPr>
          <a:xfrm>
            <a:off x="3738078" y="2636912"/>
            <a:ext cx="5268243" cy="3212975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1-001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chapter_member_Bogdanov_Danil_336419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052736"/>
            <a:ext cx="1944216" cy="2745778"/>
          </a:xfrm>
          <a:prstGeom prst="rect">
            <a:avLst/>
          </a:prstGeom>
        </p:spPr>
      </p:pic>
      <p:pic>
        <p:nvPicPr>
          <p:cNvPr id="4" name="Рисунок 3" descr="0001-001-.jpg"/>
          <p:cNvPicPr>
            <a:picLocks noChangeAspect="1"/>
          </p:cNvPicPr>
          <p:nvPr/>
        </p:nvPicPr>
        <p:blipFill>
          <a:blip r:embed="rId4" cstate="print"/>
          <a:srcRect t="1578" r="91829"/>
          <a:stretch>
            <a:fillRect/>
          </a:stretch>
        </p:blipFill>
        <p:spPr>
          <a:xfrm flipH="1">
            <a:off x="8396808" y="108248"/>
            <a:ext cx="747192" cy="674975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83568" y="620688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международный конкурс по физической культуре для детей с ОВЗ «Авангард»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chapter_member_Breyner_Nikolay_336419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1268760"/>
            <a:ext cx="1944216" cy="2745778"/>
          </a:xfrm>
          <a:prstGeom prst="rect">
            <a:avLst/>
          </a:prstGeom>
        </p:spPr>
      </p:pic>
      <p:pic>
        <p:nvPicPr>
          <p:cNvPr id="7" name="Рисунок 6" descr="chapter_member_Firstov_Timur_336420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1268760"/>
            <a:ext cx="1944216" cy="2745779"/>
          </a:xfrm>
          <a:prstGeom prst="rect">
            <a:avLst/>
          </a:prstGeom>
        </p:spPr>
      </p:pic>
      <p:pic>
        <p:nvPicPr>
          <p:cNvPr id="8" name="Рисунок 7" descr="chapter_member_Tihonova_Faina_336420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1052736"/>
            <a:ext cx="1944216" cy="2745779"/>
          </a:xfrm>
          <a:prstGeom prst="rect">
            <a:avLst/>
          </a:prstGeom>
        </p:spPr>
      </p:pic>
      <p:pic>
        <p:nvPicPr>
          <p:cNvPr id="9" name="Рисунок 8" descr="chapter_member_win_Andreyanova_Elizaveta_336419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3568" y="2996952"/>
            <a:ext cx="2376264" cy="3333474"/>
          </a:xfrm>
          <a:prstGeom prst="rect">
            <a:avLst/>
          </a:prstGeom>
        </p:spPr>
      </p:pic>
      <p:pic>
        <p:nvPicPr>
          <p:cNvPr id="10" name="Рисунок 9" descr="chapter_member_win_Glebov_Vladimir_33642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84168" y="2996952"/>
            <a:ext cx="2376264" cy="3333473"/>
          </a:xfrm>
          <a:prstGeom prst="rect">
            <a:avLst/>
          </a:prstGeom>
        </p:spPr>
      </p:pic>
      <p:pic>
        <p:nvPicPr>
          <p:cNvPr id="11" name="Рисунок 10" descr="chapter_member_win_Styopin_Pavel_336420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55648" y="2276872"/>
            <a:ext cx="3028520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6" name="Рисунок 5" descr="Перемен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420888"/>
            <a:ext cx="2160240" cy="16201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7" name="Рисунок 6" descr="Перемена новый учебный год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t="6081"/>
          <a:stretch>
            <a:fillRect/>
          </a:stretch>
        </p:blipFill>
        <p:spPr>
          <a:xfrm>
            <a:off x="179512" y="1700808"/>
            <a:ext cx="2016224" cy="252482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8" name="Рисунок 7" descr="Перемена играют девоч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1988840"/>
            <a:ext cx="2160240" cy="16201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9" name="Рисунок 8" descr="Данил грамота шашки.jpg"/>
          <p:cNvPicPr>
            <a:picLocks noChangeAspect="1"/>
          </p:cNvPicPr>
          <p:nvPr/>
        </p:nvPicPr>
        <p:blipFill>
          <a:blip r:embed="rId5" cstate="print">
            <a:lum bright="10000" contrast="10000"/>
          </a:blip>
          <a:srcRect r="-399" b="5901"/>
          <a:stretch>
            <a:fillRect/>
          </a:stretch>
        </p:blipFill>
        <p:spPr>
          <a:xfrm>
            <a:off x="6948264" y="1772816"/>
            <a:ext cx="1984610" cy="25202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5759624" y="5301208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64" name="Picture 12" descr="https://luckclub.ru/images/luckclub/2020/07/7.png"/>
          <p:cNvPicPr>
            <a:picLocks noChangeAspect="1" noChangeArrowheads="1"/>
          </p:cNvPicPr>
          <p:nvPr/>
        </p:nvPicPr>
        <p:blipFill>
          <a:blip r:embed="rId6" cstate="print"/>
          <a:srcRect b="12903"/>
          <a:stretch>
            <a:fillRect/>
          </a:stretch>
        </p:blipFill>
        <p:spPr bwMode="auto">
          <a:xfrm flipH="1">
            <a:off x="-252537" y="0"/>
            <a:ext cx="9588607" cy="177281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4932040" y="1052736"/>
            <a:ext cx="4024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Наши достижения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66" name="Picture 14" descr="https://www.seekpng.com/png/detail/298-2981614_cartoon-creative-trophy-transparent-communication-trophy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509120"/>
            <a:ext cx="1763688" cy="1929302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79712" y="4285982"/>
            <a:ext cx="6912768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ебята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записались в секцию "Шашки". Тренер И.Е.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Гонцова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переменах стали разыгрывать  партии "Шахматы", "Шашки", "Уголки“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Богданов Данил занял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место в первенстве ЗАТО Озерный по русским шашкам.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вечернее время компанией своего класса, ребята стали посещать абонемент "Плавание".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93700073_21-p-sportivnii-fon-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" y="0"/>
            <a:ext cx="9139428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655168" y="404665"/>
            <a:ext cx="74888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«Спорт- через призму личных ощущений» </a:t>
            </a: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4" descr="https://www.seekpng.com/png/detail/298-2981614_cartoon-creative-trophy-transparent-communication-trophy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059832" y="3573016"/>
            <a:ext cx="2664296" cy="291447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51720" y="148478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только заинтересовал ребят коррекционного класса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вида, но и вывел их на новый уровень СОЦИАЛИЗАЦИИ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сопровождения!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1028" name="Picture 4" descr="КЛАСС в ЗАТО Озер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149080"/>
            <a:ext cx="2124744" cy="21247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1030" name="Picture 6" descr="https://oozatoozerny.edusite.ru/images/dyussh.png"/>
          <p:cNvPicPr>
            <a:picLocks noChangeAspect="1" noChangeArrowheads="1"/>
          </p:cNvPicPr>
          <p:nvPr/>
        </p:nvPicPr>
        <p:blipFill>
          <a:blip r:embed="rId3" cstate="print"/>
          <a:srcRect l="18590" t="2341" r="24531"/>
          <a:stretch>
            <a:fillRect/>
          </a:stretch>
        </p:blipFill>
        <p:spPr bwMode="auto">
          <a:xfrm>
            <a:off x="251520" y="4149080"/>
            <a:ext cx="6372200" cy="20690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39552" y="1278632"/>
            <a:ext cx="79928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Благодарность в реализации проекта директору МБУДО  ДЮСШ  ЗАТО  Озерный  И.П.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Голубевой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   тренеру                   И.Е.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Гонцовой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Спасибо "Клубу Любителей Активного и Семейного Спорта" –Д.А.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Голубеву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А.В.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Бабинцевой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которые откликнулись и  познакомили детей со стрельбой из лука 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лазертагом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429" r="3295"/>
          <a:stretch>
            <a:fillRect/>
          </a:stretch>
        </p:blipFill>
        <p:spPr>
          <a:xfrm rot="1160641" flipH="1">
            <a:off x="6815349" y="3035011"/>
            <a:ext cx="848851" cy="1081259"/>
          </a:xfrm>
          <a:prstGeom prst="rect">
            <a:avLst/>
          </a:prstGeom>
        </p:spPr>
      </p:pic>
      <p:pic>
        <p:nvPicPr>
          <p:cNvPr id="7" name="Рисунок 6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70349" t="1050" r="1393" b="63576"/>
          <a:stretch>
            <a:fillRect/>
          </a:stretch>
        </p:blipFill>
        <p:spPr>
          <a:xfrm>
            <a:off x="7668344" y="332656"/>
            <a:ext cx="813520" cy="1018390"/>
          </a:xfrm>
          <a:prstGeom prst="rect">
            <a:avLst/>
          </a:prstGeom>
        </p:spPr>
      </p:pic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68776" b="65739"/>
          <a:stretch>
            <a:fillRect/>
          </a:stretch>
        </p:blipFill>
        <p:spPr>
          <a:xfrm rot="20511964" flipH="1">
            <a:off x="377611" y="299564"/>
            <a:ext cx="864096" cy="948150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4067944" y="188640"/>
            <a:ext cx="707915" cy="831550"/>
          </a:xfrm>
          <a:prstGeom prst="rect">
            <a:avLst/>
          </a:prstGeom>
        </p:spPr>
      </p:pic>
      <p:pic>
        <p:nvPicPr>
          <p:cNvPr id="10" name="Рисунок 9" descr="unnam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38291" r="69770" b="29464"/>
          <a:stretch>
            <a:fillRect/>
          </a:stretch>
        </p:blipFill>
        <p:spPr>
          <a:xfrm rot="20840709">
            <a:off x="2648651" y="3226647"/>
            <a:ext cx="887105" cy="946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ADE7F3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ozernyschool1.ru/images/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64" y="332656"/>
            <a:ext cx="9053736" cy="1312793"/>
          </a:xfrm>
          <a:prstGeom prst="rect">
            <a:avLst/>
          </a:prstGeom>
          <a:noFill/>
        </p:spPr>
      </p:pic>
      <p:pic>
        <p:nvPicPr>
          <p:cNvPr id="13" name="Рисунок 12" descr="gLnbmQ1n680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rcRect l="3136" t="13418" r="1258"/>
          <a:stretch>
            <a:fillRect/>
          </a:stretch>
        </p:blipFill>
        <p:spPr>
          <a:xfrm>
            <a:off x="-212036" y="0"/>
            <a:ext cx="9501286" cy="6453336"/>
          </a:xfrm>
          <a:prstGeom prst="rect">
            <a:avLst/>
          </a:prstGeom>
          <a:ln>
            <a:solidFill>
              <a:srgbClr val="FF0000"/>
            </a:solidFill>
          </a:ln>
          <a:effectLst>
            <a:softEdge rad="127000"/>
          </a:effectLst>
        </p:spPr>
      </p:pic>
      <p:pic>
        <p:nvPicPr>
          <p:cNvPr id="14" name="Рисунок 13" descr="osobennye_det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2536" y="1826121"/>
            <a:ext cx="9396536" cy="5031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EE6FA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7992888" cy="1368152"/>
          </a:xfrm>
        </p:spPr>
        <p:txBody>
          <a:bodyPr>
            <a:normAutofit/>
          </a:bodyPr>
          <a:lstStyle/>
          <a:p>
            <a:pPr algn="just"/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 descr="osobennye_det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826121"/>
            <a:ext cx="9144000" cy="50318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404664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Через призму своих чувств, эмоций ребёнок  видит и</a:t>
            </a:r>
          </a:p>
          <a:p>
            <a:pPr algn="just"/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воспринимает мир…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EE6FA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05064"/>
            <a:ext cx="8496944" cy="2160240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0"/>
            <a:ext cx="4712568" cy="76693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556" y="577663"/>
            <a:ext cx="84604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-свободное время, которое дети не могли спланировать;</a:t>
            </a:r>
          </a:p>
          <a:p>
            <a:pPr algn="just"/>
            <a:endParaRPr lang="ru-RU" sz="9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-в ЗАТО Озерный не предусмотрены   спортивные секции и творческие кружки для детей с умственной отсталостью;</a:t>
            </a:r>
          </a:p>
          <a:p>
            <a:pPr algn="just"/>
            <a:endParaRPr lang="ru-RU" sz="9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-внеурочной школьной деятельности не хватало.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241060" y="587382"/>
            <a:ext cx="8711952" cy="2907704"/>
          </a:xfrm>
          <a:prstGeom prst="wedgeRoundRectCallout">
            <a:avLst>
              <a:gd name="adj1" fmla="val -17042"/>
              <a:gd name="adj2" fmla="val 91577"/>
              <a:gd name="adj3" fmla="val 16667"/>
            </a:avLst>
          </a:prstGeom>
          <a:solidFill>
            <a:srgbClr val="BEE6F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организовать свободное от уроков время  группе детей с умственной отсталостью (интеллектуальными нарушениями), чтобы это способствовало гармоничному физическому, нравственному и социальному развитию их личностей?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osobennye_det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6024" y="2861785"/>
            <a:ext cx="9144000" cy="3958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93700101_37-p-sportivnii-fon-61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25136" cy="1143000"/>
          </a:xfrm>
          <a:solidFill>
            <a:schemeClr val="accent1">
              <a:lumMod val="20000"/>
              <a:lumOff val="80000"/>
            </a:schemeClr>
          </a:solidFill>
          <a:effectLst>
            <a:softEdge rad="317500"/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Основание для разработки проекта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385739">
            <a:off x="-456627" y="4759598"/>
            <a:ext cx="4969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«Спорт - через призму личных ощущений»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1907704" y="1556793"/>
            <a:ext cx="5616624" cy="2592288"/>
          </a:xfrm>
          <a:prstGeom prst="wedgeRoundRectCallout">
            <a:avLst>
              <a:gd name="adj1" fmla="val -19105"/>
              <a:gd name="adj2" fmla="val 6797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35796" y="1658703"/>
            <a:ext cx="5400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Заполнить свободное время ребят коррекционного класса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вида способом ЗОЖ.</a:t>
            </a:r>
          </a:p>
          <a:p>
            <a:pPr algn="just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Раскрыть им разнообразие спорта. </a:t>
            </a:r>
          </a:p>
          <a:p>
            <a:pPr algn="just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93700073_21-p-sportivnii-fon-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431"/>
            <a:ext cx="9144000" cy="686143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2780928"/>
            <a:ext cx="4032448" cy="1874639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создать условия учащимся </a:t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 коррекционного класса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вида для формирования представлений о видах спорта через познание, личное участие и ощущения.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tyoply-dom.klgd.socinfo.ru/media/2018/11/01/1221569910/sport-dlya-vseh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509120"/>
            <a:ext cx="2232248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27784" y="188640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«Спорт - через призму личных ощущений»</a:t>
            </a:r>
            <a:endParaRPr lang="ru-RU" sz="2400" dirty="0"/>
          </a:p>
        </p:txBody>
      </p:sp>
      <p:pic>
        <p:nvPicPr>
          <p:cNvPr id="8" name="Picture 6" descr="https://oozatoozerny.edusite.ru/images/dyussh.png"/>
          <p:cNvPicPr>
            <a:picLocks noChangeAspect="1" noChangeArrowheads="1"/>
          </p:cNvPicPr>
          <p:nvPr/>
        </p:nvPicPr>
        <p:blipFill>
          <a:blip r:embed="rId4" cstate="print"/>
          <a:srcRect l="18590" t="2341" r="24531"/>
          <a:stretch>
            <a:fillRect/>
          </a:stretch>
        </p:blipFill>
        <p:spPr bwMode="auto">
          <a:xfrm>
            <a:off x="2555776" y="836712"/>
            <a:ext cx="4464496" cy="144959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9" name="Picture 4" descr="КЛАСС в ЗАТО Озер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836712"/>
            <a:ext cx="1440160" cy="14401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2051720" y="2492896"/>
            <a:ext cx="13120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93700073_21-p-sportivnii-fon-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143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019480" y="13468"/>
            <a:ext cx="1471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8648" y="2376454"/>
            <a:ext cx="19058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Образовательные:</a:t>
            </a: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2717184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формирование знаний о различных видах   спорта;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приобщение учащихся к спорту (ЗОЖ).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66880" y="3261438"/>
            <a:ext cx="1810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2504" y="3687562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развитие у детей стремления к укреплению и  сохранению своего собственного здоровья посредством занятий спортом;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развитие умения преодолевать возникающие</a:t>
            </a:r>
            <a:r>
              <a:rPr lang="en-U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трудности и проблемы. 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08648" y="4861466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https://tyoply-dom.klgd.socinfo.ru/media/2018/11/01/1221569910/sport-dlya-vseh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296" y="2469930"/>
            <a:ext cx="129614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123728" y="5030743"/>
            <a:ext cx="4824536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Font typeface="Wingdings" pitchFamily="2" charset="2"/>
              <a:buChar char="Ø"/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воспитание чувства доброго, товарищеского отношения детей друг к другу, взаимовыручки, честности, справедливости, умение заниматься в коллективе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3440" y="540831"/>
            <a:ext cx="747185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найти  и  проанализировать  информацию  по  данному  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вопросу в различных источниках;</a:t>
            </a:r>
          </a:p>
          <a:p>
            <a:pPr algn="just">
              <a:buFont typeface="Wingdings" pitchFamily="2" charset="2"/>
              <a:buChar char="Ø"/>
            </a:pPr>
            <a:endParaRPr lang="ru-RU" sz="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создать  условия учащимся  5  коррекционного  класса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вида для участия в спорте;</a:t>
            </a:r>
          </a:p>
          <a:p>
            <a:pPr algn="just">
              <a:buFont typeface="Wingdings" pitchFamily="2" charset="2"/>
              <a:buChar char="Ø"/>
            </a:pPr>
            <a:endParaRPr lang="ru-RU" sz="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реализовать, обобщить и представить опыт работы 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93700073_21-p-sportivnii-fon-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428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305659" y="3395"/>
            <a:ext cx="2088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</a:t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14884" y="679800"/>
            <a:ext cx="726978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Е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сли создать условия учащимся 5 коррекционного класса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VIII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вида  для формирования представлений о видах спорта через личное участие и ощущения, то это будет способствовать не только развитию знаний и интереса о ЗОЖ, но и  даст возможность детям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социализироваться.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tyoply-dom.klgd.socinfo.ru/media/2018/11/01/1221569910/sport-dlya-vseh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516" y="1993354"/>
            <a:ext cx="1728192" cy="165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35696" y="2564904"/>
            <a:ext cx="6840760" cy="2385268"/>
          </a:xfrm>
          <a:prstGeom prst="rect">
            <a:avLst/>
          </a:prstGeom>
          <a:solidFill>
            <a:schemeClr val="bg1">
              <a:alpha val="6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 результат  проекта.</a:t>
            </a:r>
          </a:p>
          <a:p>
            <a:pPr algn="ctr"/>
            <a:endParaRPr lang="ru-RU" sz="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Проявление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к занятиям спортом в спортивных секциях городка.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Пополнение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словарного запаса детей спортивной терминологией.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Становление культуры здорового образа жизни в семье.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4.Достижение   учащимися необходимого  для  жизни  в  обществе социального опыта.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Всестороннее развитие и социализация каждого обучающегося.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Максимально возможная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социализация детей 5 коррекционного класса 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14786" y="4904065"/>
            <a:ext cx="5400600" cy="1766570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2019-2020 учебный год.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группа проекта</a:t>
            </a: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коррекционного классов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вида МБОУ СОШ №1 ЗАТО Озерный Тверской области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93700101_37-p-sportivnii-fon-61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0130797"/>
              </p:ext>
            </p:extLst>
          </p:nvPr>
        </p:nvGraphicFramePr>
        <p:xfrm>
          <a:off x="89756" y="1196752"/>
          <a:ext cx="8964487" cy="530122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957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387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71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проекта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реализации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Проектные мероприятия</a:t>
                      </a:r>
                      <a:endParaRPr lang="ru-RU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41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Подготовительный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2019 г.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57480" algn="l"/>
                        </a:tabLs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1.Выбор темы, обозначение проблемы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57480" algn="l"/>
                        </a:tabLs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2.Обсуждение и согласование с директором ДЮСШ Голубевой И.П. и тренером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Гонцовой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 Е. обозначенной проблемы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57480" algn="l"/>
                        </a:tabLs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3.Обсуждение с обучающимися важности данной проблемы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57480" algn="l"/>
                        </a:tabLs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4.Изучение методической, научно-популярной, художественной литературы по теме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57480" algn="l"/>
                        </a:tabLs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5.Составление плана работы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39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Практический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г. -Апрель 2020 г.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Беседы с элементами дискуссии  с детьми о ЗОЖ, о спорте и его видах.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многообразием мира спорта.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международном конкурсе по физической культуре для детей с ОВЗ "Авангард".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спортивных встреч и знакомство с различными видами спорта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учащихся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ходе реализации проекта по плану: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-скандинавская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ходьба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-стрельба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лука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лазертаг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-шашки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                                       -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дартс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-настольный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теннис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баскетбол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31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Заключительный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159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 — анализ выполнения проекта, достигнутых результатов.</a:t>
                      </a:r>
                    </a:p>
                    <a:p>
                      <a:pPr indent="-2159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Доработка проекта с учетом замечаний и пожеланий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43" marR="33443" marT="0" marB="0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78159" y="188640"/>
            <a:ext cx="39457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проекта</a:t>
            </a:r>
            <a:endParaRPr lang="ru-RU" sz="44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Скандинавская ходьба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WjqWR0RBm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0"/>
            <a:ext cx="2592710" cy="1835806"/>
          </a:xfrm>
          <a:prstGeom prst="rect">
            <a:avLst/>
          </a:prstGeom>
        </p:spPr>
      </p:pic>
      <p:pic>
        <p:nvPicPr>
          <p:cNvPr id="5" name="Рисунок 4" descr="Скандинавская ходьба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5885" y="3699030"/>
            <a:ext cx="3266475" cy="244985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Рисунок 5" descr="Скандинавская ходьба2.jpg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rcRect r="602" b="29651"/>
          <a:stretch>
            <a:fillRect/>
          </a:stretch>
        </p:blipFill>
        <p:spPr>
          <a:xfrm>
            <a:off x="4322531" y="1934834"/>
            <a:ext cx="3739042" cy="352839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Рисунок 6" descr="Скандинавская ходьба1.jpg"/>
          <p:cNvPicPr>
            <a:picLocks noChangeAspect="1"/>
          </p:cNvPicPr>
          <p:nvPr/>
        </p:nvPicPr>
        <p:blipFill>
          <a:blip r:embed="rId5" cstate="print">
            <a:lum bright="10000" contrast="10000"/>
          </a:blip>
          <a:stretch>
            <a:fillRect/>
          </a:stretch>
        </p:blipFill>
        <p:spPr>
          <a:xfrm>
            <a:off x="790811" y="1043930"/>
            <a:ext cx="3301549" cy="247616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66875" r="4744"/>
          <a:stretch>
            <a:fillRect/>
          </a:stretch>
        </p:blipFill>
        <p:spPr>
          <a:xfrm>
            <a:off x="-180528" y="2780928"/>
            <a:ext cx="1008112" cy="1340768"/>
          </a:xfrm>
          <a:prstGeom prst="rect">
            <a:avLst/>
          </a:prstGeom>
        </p:spPr>
      </p:pic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68776" b="65739"/>
          <a:stretch>
            <a:fillRect/>
          </a:stretch>
        </p:blipFill>
        <p:spPr>
          <a:xfrm>
            <a:off x="0" y="5301208"/>
            <a:ext cx="1115616" cy="1224136"/>
          </a:xfrm>
          <a:prstGeom prst="rect">
            <a:avLst/>
          </a:prstGeom>
        </p:spPr>
      </p:pic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490" r="69770"/>
          <a:stretch>
            <a:fillRect/>
          </a:stretch>
        </p:blipFill>
        <p:spPr>
          <a:xfrm>
            <a:off x="8063880" y="3212976"/>
            <a:ext cx="1080120" cy="1268760"/>
          </a:xfrm>
          <a:prstGeom prst="rect">
            <a:avLst/>
          </a:prstGeom>
        </p:spPr>
      </p:pic>
      <p:pic>
        <p:nvPicPr>
          <p:cNvPr id="12" name="Рисунок 11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38291" r="69770" b="29464"/>
          <a:stretch>
            <a:fillRect/>
          </a:stretch>
        </p:blipFill>
        <p:spPr>
          <a:xfrm>
            <a:off x="8063880" y="1844824"/>
            <a:ext cx="1080120" cy="1152128"/>
          </a:xfrm>
          <a:prstGeom prst="rect">
            <a:avLst/>
          </a:prstGeom>
        </p:spPr>
      </p:pic>
      <p:pic>
        <p:nvPicPr>
          <p:cNvPr id="13" name="Рисунок 12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70349" t="34852" r="-593" b="34904"/>
          <a:stretch>
            <a:fillRect/>
          </a:stretch>
        </p:blipFill>
        <p:spPr>
          <a:xfrm>
            <a:off x="4716016" y="5561856"/>
            <a:ext cx="1296144" cy="1296144"/>
          </a:xfrm>
          <a:prstGeom prst="rect">
            <a:avLst/>
          </a:prstGeom>
        </p:spPr>
      </p:pic>
      <p:pic>
        <p:nvPicPr>
          <p:cNvPr id="14" name="Рисунок 13" descr="unna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70349" t="1050" r="1393" b="63576"/>
          <a:stretch>
            <a:fillRect/>
          </a:stretch>
        </p:blipFill>
        <p:spPr>
          <a:xfrm>
            <a:off x="7884368" y="5301208"/>
            <a:ext cx="1043608" cy="1306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1776</TotalTime>
  <Words>566</Words>
  <Application>Microsoft Office PowerPoint</Application>
  <PresentationFormat>Экран (4:3)</PresentationFormat>
  <Paragraphs>115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Проект  внеурочной деятельности  с детьми коррекционного класса VIII вида </vt:lpstr>
      <vt:lpstr>Слайд 2</vt:lpstr>
      <vt:lpstr>    </vt:lpstr>
      <vt:lpstr>Основание для разработки проекта</vt:lpstr>
      <vt:lpstr>создать условия учащимся  5 коррекционного класса VIII вида для формирования представлений о видах спорта через познание, личное участие и ощущения. </vt:lpstr>
      <vt:lpstr>Слайд 6</vt:lpstr>
      <vt:lpstr>Слайд 7</vt:lpstr>
      <vt:lpstr>Слайд 8</vt:lpstr>
      <vt:lpstr>Скандинавская ходьба</vt:lpstr>
      <vt:lpstr>Слайд 10</vt:lpstr>
      <vt:lpstr>Плавание</vt:lpstr>
      <vt:lpstr>Дартс</vt:lpstr>
      <vt:lpstr>Баскетбол</vt:lpstr>
      <vt:lpstr>Настольный теннис</vt:lpstr>
      <vt:lpstr>Стрельба из лука</vt:lpstr>
      <vt:lpstr>Слайд 16</vt:lpstr>
      <vt:lpstr>Слайд 17</vt:lpstr>
      <vt:lpstr>Слайд 18</vt:lpstr>
      <vt:lpstr>Слайд 19</vt:lpstr>
      <vt:lpstr>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197</cp:revision>
  <dcterms:created xsi:type="dcterms:W3CDTF">2021-01-16T06:29:52Z</dcterms:created>
  <dcterms:modified xsi:type="dcterms:W3CDTF">2021-01-30T13:11:32Z</dcterms:modified>
</cp:coreProperties>
</file>