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63" r:id="rId4"/>
    <p:sldId id="260" r:id="rId5"/>
    <p:sldId id="264" r:id="rId6"/>
    <p:sldId id="262" r:id="rId7"/>
    <p:sldId id="267" r:id="rId8"/>
    <p:sldId id="266" r:id="rId9"/>
    <p:sldId id="265" r:id="rId1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C2D00"/>
    <a:srgbClr val="FDF1F7"/>
    <a:srgbClr val="F3A7CD"/>
    <a:srgbClr val="E7A1D0"/>
    <a:srgbClr val="CC009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8"/>
          <p:cNvSpPr/>
          <p:nvPr userDrawn="1"/>
        </p:nvSpPr>
        <p:spPr>
          <a:xfrm>
            <a:off x="503238" y="522288"/>
            <a:ext cx="8382000" cy="5781675"/>
          </a:xfrm>
          <a:prstGeom prst="roundRect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Picture 6" descr="http://www.playcast.ru/uploads/2015/10/02/15288790.png"/>
          <p:cNvPicPr>
            <a:picLocks noChangeAspect="1" noChangeArrowheads="1"/>
          </p:cNvPicPr>
          <p:nvPr userDrawn="1"/>
        </p:nvPicPr>
        <p:blipFill>
          <a:blip r:embed="rId2" cstate="print">
            <a:duotone>
              <a:prstClr val="black"/>
              <a:srgbClr val="BC2D0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 rot="5400000" flipH="1">
            <a:off x="7265348" y="4929024"/>
            <a:ext cx="1613703" cy="1971200"/>
          </a:xfrm>
          <a:prstGeom prst="rect">
            <a:avLst/>
          </a:prstGeom>
          <a:noFill/>
        </p:spPr>
      </p:pic>
      <p:pic>
        <p:nvPicPr>
          <p:cNvPr id="6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>
          <a:blip r:embed="rId3" cstate="print"/>
          <a:srcRect l="59315" t="17204" r="14053" b="72194"/>
          <a:stretch>
            <a:fillRect/>
          </a:stretch>
        </p:blipFill>
        <p:spPr bwMode="auto">
          <a:xfrm>
            <a:off x="44450" y="3251200"/>
            <a:ext cx="919163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>
          <a:blip r:embed="rId3" cstate="print"/>
          <a:srcRect l="59315" t="17204" r="14053" b="72194"/>
          <a:stretch>
            <a:fillRect/>
          </a:stretch>
        </p:blipFill>
        <p:spPr bwMode="auto">
          <a:xfrm>
            <a:off x="44450" y="2790825"/>
            <a:ext cx="919163" cy="35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>
          <a:blip r:embed="rId3" cstate="print"/>
          <a:srcRect l="59315" t="17204" r="14053" b="72194"/>
          <a:stretch>
            <a:fillRect/>
          </a:stretch>
        </p:blipFill>
        <p:spPr bwMode="auto">
          <a:xfrm>
            <a:off x="44450" y="2332038"/>
            <a:ext cx="919163" cy="35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>
          <a:blip r:embed="rId3" cstate="print"/>
          <a:srcRect l="59315" t="17204" r="14053" b="72194"/>
          <a:stretch>
            <a:fillRect/>
          </a:stretch>
        </p:blipFill>
        <p:spPr bwMode="auto">
          <a:xfrm>
            <a:off x="44450" y="1873250"/>
            <a:ext cx="919163" cy="35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>
          <a:blip r:embed="rId3" cstate="print"/>
          <a:srcRect l="59315" t="17204" r="14053" b="72194"/>
          <a:stretch>
            <a:fillRect/>
          </a:stretch>
        </p:blipFill>
        <p:spPr bwMode="auto">
          <a:xfrm>
            <a:off x="44450" y="1414463"/>
            <a:ext cx="919163" cy="35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>
          <a:blip r:embed="rId3" cstate="print"/>
          <a:srcRect l="59315" t="17204" r="14053" b="72194"/>
          <a:stretch>
            <a:fillRect/>
          </a:stretch>
        </p:blipFill>
        <p:spPr bwMode="auto">
          <a:xfrm>
            <a:off x="44450" y="955675"/>
            <a:ext cx="919163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>
          <a:blip r:embed="rId3" cstate="print"/>
          <a:srcRect l="59315" t="17204" r="14053" b="72194"/>
          <a:stretch>
            <a:fillRect/>
          </a:stretch>
        </p:blipFill>
        <p:spPr bwMode="auto">
          <a:xfrm>
            <a:off x="44450" y="6003925"/>
            <a:ext cx="919163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>
          <a:blip r:embed="rId3" cstate="print"/>
          <a:srcRect l="59315" t="17204" r="14053" b="72194"/>
          <a:stretch>
            <a:fillRect/>
          </a:stretch>
        </p:blipFill>
        <p:spPr bwMode="auto">
          <a:xfrm>
            <a:off x="44450" y="4627563"/>
            <a:ext cx="919163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>
          <a:blip r:embed="rId3" cstate="print"/>
          <a:srcRect l="59315" t="17204" r="14053" b="72194"/>
          <a:stretch>
            <a:fillRect/>
          </a:stretch>
        </p:blipFill>
        <p:spPr bwMode="auto">
          <a:xfrm>
            <a:off x="44450" y="4168775"/>
            <a:ext cx="919163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>
          <a:blip r:embed="rId3" cstate="print"/>
          <a:srcRect l="59315" t="17204" r="14053" b="72194"/>
          <a:stretch>
            <a:fillRect/>
          </a:stretch>
        </p:blipFill>
        <p:spPr bwMode="auto">
          <a:xfrm>
            <a:off x="44450" y="3709988"/>
            <a:ext cx="919163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>
          <a:blip r:embed="rId3" cstate="print"/>
          <a:srcRect l="59315" t="17204" r="14053" b="72194"/>
          <a:stretch>
            <a:fillRect/>
          </a:stretch>
        </p:blipFill>
        <p:spPr bwMode="auto">
          <a:xfrm>
            <a:off x="44450" y="5545138"/>
            <a:ext cx="919163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>
          <a:blip r:embed="rId3" cstate="print"/>
          <a:srcRect l="59315" t="17204" r="14053" b="72194"/>
          <a:stretch>
            <a:fillRect/>
          </a:stretch>
        </p:blipFill>
        <p:spPr bwMode="auto">
          <a:xfrm>
            <a:off x="44450" y="5086350"/>
            <a:ext cx="919163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21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90500" y="160338"/>
            <a:ext cx="1387475" cy="1211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1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B66002-66DD-4AEF-A057-826993421BEB}" type="datetimeFigureOut">
              <a:rPr lang="ru-RU"/>
              <a:pPr>
                <a:defRPr/>
              </a:pPr>
              <a:t>24.02.2021</a:t>
            </a:fld>
            <a:endParaRPr lang="ru-RU"/>
          </a:p>
        </p:txBody>
      </p:sp>
      <p:sp>
        <p:nvSpPr>
          <p:cNvPr id="2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71B741-FDF7-4F2A-9298-81A6C9C13C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DE45BA-C47E-43DD-ABB9-44065D97FFD0}" type="datetimeFigureOut">
              <a:rPr lang="ru-RU"/>
              <a:pPr>
                <a:defRPr/>
              </a:pPr>
              <a:t>24.02.2021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754387-4BDD-4854-9B67-296C14B047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A41816-FE2E-47A4-9102-F85E8ED34823}" type="datetimeFigureOut">
              <a:rPr lang="ru-RU"/>
              <a:pPr>
                <a:defRPr/>
              </a:pPr>
              <a:t>24.02.2021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D9AD35-13B8-4F81-BE93-773944DC18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7"/>
          <p:cNvSpPr/>
          <p:nvPr userDrawn="1"/>
        </p:nvSpPr>
        <p:spPr>
          <a:xfrm>
            <a:off x="503238" y="522288"/>
            <a:ext cx="8382000" cy="5781675"/>
          </a:xfrm>
          <a:prstGeom prst="roundRect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Picture 6" descr="http://www.playcast.ru/uploads/2015/10/02/15288790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duotone>
              <a:prstClr val="black"/>
              <a:srgbClr val="BC2D00">
                <a:tint val="45000"/>
                <a:satMod val="400000"/>
              </a:srgbClr>
            </a:duotone>
          </a:blip>
          <a:srcRect l="3348" b="21800"/>
          <a:stretch/>
        </p:blipFill>
        <p:spPr bwMode="auto">
          <a:xfrm rot="3297159">
            <a:off x="7123320" y="-167055"/>
            <a:ext cx="1817169" cy="1795962"/>
          </a:xfrm>
          <a:prstGeom prst="rect">
            <a:avLst/>
          </a:prstGeom>
          <a:noFill/>
        </p:spPr>
      </p:pic>
      <p:pic>
        <p:nvPicPr>
          <p:cNvPr id="6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>
          <a:blip r:embed="rId3" cstate="print"/>
          <a:srcRect l="59315" t="17204" r="14053" b="72194"/>
          <a:stretch>
            <a:fillRect/>
          </a:stretch>
        </p:blipFill>
        <p:spPr bwMode="auto">
          <a:xfrm>
            <a:off x="44450" y="3251200"/>
            <a:ext cx="919163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>
          <a:blip r:embed="rId3" cstate="print"/>
          <a:srcRect l="59315" t="17204" r="14053" b="72194"/>
          <a:stretch>
            <a:fillRect/>
          </a:stretch>
        </p:blipFill>
        <p:spPr bwMode="auto">
          <a:xfrm>
            <a:off x="44450" y="2790825"/>
            <a:ext cx="919163" cy="35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>
          <a:blip r:embed="rId3" cstate="print"/>
          <a:srcRect l="59315" t="17204" r="14053" b="72194"/>
          <a:stretch>
            <a:fillRect/>
          </a:stretch>
        </p:blipFill>
        <p:spPr bwMode="auto">
          <a:xfrm>
            <a:off x="44450" y="2332038"/>
            <a:ext cx="919163" cy="35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>
          <a:blip r:embed="rId3" cstate="print"/>
          <a:srcRect l="59315" t="17204" r="14053" b="72194"/>
          <a:stretch>
            <a:fillRect/>
          </a:stretch>
        </p:blipFill>
        <p:spPr bwMode="auto">
          <a:xfrm>
            <a:off x="44450" y="1873250"/>
            <a:ext cx="919163" cy="35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>
          <a:blip r:embed="rId3" cstate="print"/>
          <a:srcRect l="59315" t="17204" r="14053" b="72194"/>
          <a:stretch>
            <a:fillRect/>
          </a:stretch>
        </p:blipFill>
        <p:spPr bwMode="auto">
          <a:xfrm>
            <a:off x="44450" y="1414463"/>
            <a:ext cx="919163" cy="35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>
          <a:blip r:embed="rId3" cstate="print"/>
          <a:srcRect l="59315" t="17204" r="14053" b="72194"/>
          <a:stretch>
            <a:fillRect/>
          </a:stretch>
        </p:blipFill>
        <p:spPr bwMode="auto">
          <a:xfrm>
            <a:off x="44450" y="955675"/>
            <a:ext cx="919163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>
          <a:blip r:embed="rId3" cstate="print"/>
          <a:srcRect l="59315" t="17204" r="14053" b="72194"/>
          <a:stretch>
            <a:fillRect/>
          </a:stretch>
        </p:blipFill>
        <p:spPr bwMode="auto">
          <a:xfrm>
            <a:off x="44450" y="6003925"/>
            <a:ext cx="919163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>
          <a:blip r:embed="rId3" cstate="print"/>
          <a:srcRect l="59315" t="17204" r="14053" b="72194"/>
          <a:stretch>
            <a:fillRect/>
          </a:stretch>
        </p:blipFill>
        <p:spPr bwMode="auto">
          <a:xfrm>
            <a:off x="44450" y="4627563"/>
            <a:ext cx="919163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>
          <a:blip r:embed="rId3" cstate="print"/>
          <a:srcRect l="59315" t="17204" r="14053" b="72194"/>
          <a:stretch>
            <a:fillRect/>
          </a:stretch>
        </p:blipFill>
        <p:spPr bwMode="auto">
          <a:xfrm>
            <a:off x="44450" y="4168775"/>
            <a:ext cx="919163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>
          <a:blip r:embed="rId3" cstate="print"/>
          <a:srcRect l="59315" t="17204" r="14053" b="72194"/>
          <a:stretch>
            <a:fillRect/>
          </a:stretch>
        </p:blipFill>
        <p:spPr bwMode="auto">
          <a:xfrm>
            <a:off x="44450" y="3709988"/>
            <a:ext cx="919163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>
          <a:blip r:embed="rId3" cstate="print"/>
          <a:srcRect l="59315" t="17204" r="14053" b="72194"/>
          <a:stretch>
            <a:fillRect/>
          </a:stretch>
        </p:blipFill>
        <p:spPr bwMode="auto">
          <a:xfrm>
            <a:off x="44450" y="5545138"/>
            <a:ext cx="919163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>
          <a:blip r:embed="rId3" cstate="print"/>
          <a:srcRect l="59315" t="17204" r="14053" b="72194"/>
          <a:stretch>
            <a:fillRect/>
          </a:stretch>
        </p:blipFill>
        <p:spPr bwMode="auto">
          <a:xfrm>
            <a:off x="44450" y="5086350"/>
            <a:ext cx="919163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20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90500" y="160338"/>
            <a:ext cx="1387475" cy="1211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3EB744-C030-4A8D-B09E-E184AF59CBF0}" type="datetimeFigureOut">
              <a:rPr lang="ru-RU"/>
              <a:pPr>
                <a:defRPr/>
              </a:pPr>
              <a:t>24.02.2021</a:t>
            </a:fld>
            <a:endParaRPr lang="ru-RU"/>
          </a:p>
        </p:txBody>
      </p:sp>
      <p:sp>
        <p:nvSpPr>
          <p:cNvPr id="2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6ACC06-E623-4817-AAB5-3D650A7DE9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6"/>
          <p:cNvSpPr/>
          <p:nvPr userDrawn="1"/>
        </p:nvSpPr>
        <p:spPr>
          <a:xfrm>
            <a:off x="503238" y="522288"/>
            <a:ext cx="8382000" cy="5781675"/>
          </a:xfrm>
          <a:prstGeom prst="roundRect">
            <a:avLst/>
          </a:pr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>
          <a:blip r:embed="rId2" cstate="print"/>
          <a:srcRect l="59315" t="17204" r="14053" b="72194"/>
          <a:stretch>
            <a:fillRect/>
          </a:stretch>
        </p:blipFill>
        <p:spPr bwMode="auto">
          <a:xfrm>
            <a:off x="44450" y="3251200"/>
            <a:ext cx="919163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>
          <a:blip r:embed="rId2" cstate="print"/>
          <a:srcRect l="59315" t="17204" r="14053" b="72194"/>
          <a:stretch>
            <a:fillRect/>
          </a:stretch>
        </p:blipFill>
        <p:spPr bwMode="auto">
          <a:xfrm>
            <a:off x="44450" y="2790825"/>
            <a:ext cx="919163" cy="35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>
          <a:blip r:embed="rId2" cstate="print"/>
          <a:srcRect l="59315" t="17204" r="14053" b="72194"/>
          <a:stretch>
            <a:fillRect/>
          </a:stretch>
        </p:blipFill>
        <p:spPr bwMode="auto">
          <a:xfrm>
            <a:off x="44450" y="2332038"/>
            <a:ext cx="919163" cy="35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>
          <a:blip r:embed="rId2" cstate="print"/>
          <a:srcRect l="59315" t="17204" r="14053" b="72194"/>
          <a:stretch>
            <a:fillRect/>
          </a:stretch>
        </p:blipFill>
        <p:spPr bwMode="auto">
          <a:xfrm>
            <a:off x="44450" y="1873250"/>
            <a:ext cx="919163" cy="35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>
          <a:blip r:embed="rId2" cstate="print"/>
          <a:srcRect l="59315" t="17204" r="14053" b="72194"/>
          <a:stretch>
            <a:fillRect/>
          </a:stretch>
        </p:blipFill>
        <p:spPr bwMode="auto">
          <a:xfrm>
            <a:off x="44450" y="1414463"/>
            <a:ext cx="919163" cy="35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>
          <a:blip r:embed="rId2" cstate="print"/>
          <a:srcRect l="59315" t="17204" r="14053" b="72194"/>
          <a:stretch>
            <a:fillRect/>
          </a:stretch>
        </p:blipFill>
        <p:spPr bwMode="auto">
          <a:xfrm>
            <a:off x="44450" y="955675"/>
            <a:ext cx="919163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>
          <a:blip r:embed="rId2" cstate="print"/>
          <a:srcRect l="59315" t="17204" r="14053" b="72194"/>
          <a:stretch>
            <a:fillRect/>
          </a:stretch>
        </p:blipFill>
        <p:spPr bwMode="auto">
          <a:xfrm>
            <a:off x="44450" y="6003925"/>
            <a:ext cx="919163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>
          <a:blip r:embed="rId2" cstate="print"/>
          <a:srcRect l="59315" t="17204" r="14053" b="72194"/>
          <a:stretch>
            <a:fillRect/>
          </a:stretch>
        </p:blipFill>
        <p:spPr bwMode="auto">
          <a:xfrm>
            <a:off x="44450" y="4627563"/>
            <a:ext cx="919163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>
          <a:blip r:embed="rId2" cstate="print"/>
          <a:srcRect l="59315" t="17204" r="14053" b="72194"/>
          <a:stretch>
            <a:fillRect/>
          </a:stretch>
        </p:blipFill>
        <p:spPr bwMode="auto">
          <a:xfrm>
            <a:off x="44450" y="4168775"/>
            <a:ext cx="919163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>
          <a:blip r:embed="rId2" cstate="print"/>
          <a:srcRect l="59315" t="17204" r="14053" b="72194"/>
          <a:stretch>
            <a:fillRect/>
          </a:stretch>
        </p:blipFill>
        <p:spPr bwMode="auto">
          <a:xfrm>
            <a:off x="44450" y="3709988"/>
            <a:ext cx="919163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>
          <a:blip r:embed="rId2" cstate="print"/>
          <a:srcRect l="59315" t="17204" r="14053" b="72194"/>
          <a:stretch>
            <a:fillRect/>
          </a:stretch>
        </p:blipFill>
        <p:spPr bwMode="auto">
          <a:xfrm>
            <a:off x="44450" y="5545138"/>
            <a:ext cx="919163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>
          <a:blip r:embed="rId2" cstate="print"/>
          <a:srcRect l="59315" t="17204" r="14053" b="72194"/>
          <a:stretch>
            <a:fillRect/>
          </a:stretch>
        </p:blipFill>
        <p:spPr bwMode="auto">
          <a:xfrm>
            <a:off x="44450" y="5086350"/>
            <a:ext cx="919163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9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90500" y="160338"/>
            <a:ext cx="1387475" cy="1211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8B97A-6E28-4261-8437-84AD2079468C}" type="datetimeFigureOut">
              <a:rPr lang="ru-RU"/>
              <a:pPr>
                <a:defRPr/>
              </a:pPr>
              <a:t>24.02.2021</a:t>
            </a:fld>
            <a:endParaRPr lang="ru-RU"/>
          </a:p>
        </p:txBody>
      </p:sp>
      <p:sp>
        <p:nvSpPr>
          <p:cNvPr id="1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58A9A4-A274-42F3-804F-9CB1C837CC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E14E37-AB88-49B7-B0EA-FA1DF2D4F682}" type="datetimeFigureOut">
              <a:rPr lang="ru-RU"/>
              <a:pPr>
                <a:defRPr/>
              </a:pPr>
              <a:t>24.02.2021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526220-661B-4CF7-80F4-03A5B7F087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1A1C22-BFC6-471D-9106-F89DFEB12938}" type="datetimeFigureOut">
              <a:rPr lang="ru-RU"/>
              <a:pPr>
                <a:defRPr/>
              </a:pPr>
              <a:t>24.02.2021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DFFD65-2A07-4C75-94BF-BEBFB3B2A3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B941FB-A163-42C8-9D24-0C849558E225}" type="datetimeFigureOut">
              <a:rPr lang="ru-RU"/>
              <a:pPr>
                <a:defRPr/>
              </a:pPr>
              <a:t>24.02.2021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480186-F17E-41A0-9717-ACA75FDA47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73B8F-DE1B-4532-AE09-DD041758F10C}" type="datetimeFigureOut">
              <a:rPr lang="ru-RU"/>
              <a:pPr>
                <a:defRPr/>
              </a:pPr>
              <a:t>24.02.2021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26240C-B99B-4125-8199-E789F48D3D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C2A312-36D0-43FA-9DD6-EF750F7C8836}" type="datetimeFigureOut">
              <a:rPr lang="ru-RU"/>
              <a:pPr>
                <a:defRPr/>
              </a:pPr>
              <a:t>24.02.2021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FEA335-686A-4F20-9F46-506184FDFB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3174AD-42F1-4796-9BF4-1E6CE9D3B059}" type="datetimeFigureOut">
              <a:rPr lang="ru-RU"/>
              <a:pPr>
                <a:defRPr/>
              </a:pPr>
              <a:t>24.02.2021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7EA5B-4BDC-4FEA-8B9E-A2A9913A42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1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6BA7364-5781-4B97-AB6A-C3EBA823C486}" type="datetimeFigureOut">
              <a:rPr lang="ru-RU"/>
              <a:pPr>
                <a:defRPr/>
              </a:pPr>
              <a:t>24.02.2021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51602F2-254B-4AC5-836E-FFD960F308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1" name="Группа 8"/>
          <p:cNvGrpSpPr>
            <a:grpSpLocks/>
          </p:cNvGrpSpPr>
          <p:nvPr userDrawn="1"/>
        </p:nvGrpSpPr>
        <p:grpSpPr bwMode="auto">
          <a:xfrm>
            <a:off x="0" y="-17463"/>
            <a:ext cx="9144000" cy="339726"/>
            <a:chOff x="0" y="-17966"/>
            <a:chExt cx="9144000" cy="407407"/>
          </a:xfrm>
        </p:grpSpPr>
        <p:pic>
          <p:nvPicPr>
            <p:cNvPr id="1048" name="Picture 2" descr="http://img-fotki.yandex.ru/get/5214/28257045.695/0_731b9_85d6a91_XL.png"/>
            <p:cNvPicPr>
              <a:picLocks noChangeAspect="1" noChangeArrowheads="1"/>
            </p:cNvPicPr>
            <p:nvPr userDrawn="1"/>
          </p:nvPicPr>
          <p:blipFill>
            <a:blip r:embed="rId13" cstate="print"/>
            <a:srcRect b="89574"/>
            <a:stretch>
              <a:fillRect/>
            </a:stretch>
          </p:blipFill>
          <p:spPr bwMode="auto">
            <a:xfrm>
              <a:off x="0" y="-17966"/>
              <a:ext cx="4926437" cy="407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49" name="Picture 2" descr="http://img-fotki.yandex.ru/get/5214/28257045.695/0_731b9_85d6a91_XL.png"/>
            <p:cNvPicPr>
              <a:picLocks noChangeAspect="1" noChangeArrowheads="1"/>
            </p:cNvPicPr>
            <p:nvPr userDrawn="1"/>
          </p:nvPicPr>
          <p:blipFill>
            <a:blip r:embed="rId13" cstate="print"/>
            <a:srcRect b="89574"/>
            <a:stretch>
              <a:fillRect/>
            </a:stretch>
          </p:blipFill>
          <p:spPr bwMode="auto">
            <a:xfrm>
              <a:off x="4257675" y="-17966"/>
              <a:ext cx="4886325" cy="407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032" name="Группа 9"/>
          <p:cNvGrpSpPr>
            <a:grpSpLocks/>
          </p:cNvGrpSpPr>
          <p:nvPr userDrawn="1"/>
        </p:nvGrpSpPr>
        <p:grpSpPr bwMode="auto">
          <a:xfrm>
            <a:off x="0" y="6462713"/>
            <a:ext cx="9144000" cy="412750"/>
            <a:chOff x="0" y="-17966"/>
            <a:chExt cx="9144000" cy="407407"/>
          </a:xfrm>
        </p:grpSpPr>
        <p:pic>
          <p:nvPicPr>
            <p:cNvPr id="1046" name="Picture 2" descr="http://img-fotki.yandex.ru/get/5214/28257045.695/0_731b9_85d6a91_XL.png"/>
            <p:cNvPicPr>
              <a:picLocks noChangeAspect="1" noChangeArrowheads="1"/>
            </p:cNvPicPr>
            <p:nvPr userDrawn="1"/>
          </p:nvPicPr>
          <p:blipFill>
            <a:blip r:embed="rId13" cstate="print"/>
            <a:srcRect b="89574"/>
            <a:stretch>
              <a:fillRect/>
            </a:stretch>
          </p:blipFill>
          <p:spPr bwMode="auto">
            <a:xfrm>
              <a:off x="0" y="-17966"/>
              <a:ext cx="4926437" cy="407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47" name="Picture 2" descr="http://img-fotki.yandex.ru/get/5214/28257045.695/0_731b9_85d6a91_XL.png"/>
            <p:cNvPicPr>
              <a:picLocks noChangeAspect="1" noChangeArrowheads="1"/>
            </p:cNvPicPr>
            <p:nvPr userDrawn="1"/>
          </p:nvPicPr>
          <p:blipFill>
            <a:blip r:embed="rId13" cstate="print"/>
            <a:srcRect b="89574"/>
            <a:stretch>
              <a:fillRect/>
            </a:stretch>
          </p:blipFill>
          <p:spPr bwMode="auto">
            <a:xfrm>
              <a:off x="4257675" y="-17966"/>
              <a:ext cx="4886325" cy="407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033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>
          <a:blip r:embed="rId13" cstate="print"/>
          <a:srcRect l="59315" t="17204" r="14053" b="72194"/>
          <a:stretch>
            <a:fillRect/>
          </a:stretch>
        </p:blipFill>
        <p:spPr bwMode="auto">
          <a:xfrm>
            <a:off x="44450" y="3251200"/>
            <a:ext cx="919163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>
          <a:blip r:embed="rId13" cstate="print"/>
          <a:srcRect l="59315" t="17204" r="14053" b="72194"/>
          <a:stretch>
            <a:fillRect/>
          </a:stretch>
        </p:blipFill>
        <p:spPr bwMode="auto">
          <a:xfrm>
            <a:off x="44450" y="2790825"/>
            <a:ext cx="919163" cy="35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5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>
          <a:blip r:embed="rId13" cstate="print"/>
          <a:srcRect l="59315" t="17204" r="14053" b="72194"/>
          <a:stretch>
            <a:fillRect/>
          </a:stretch>
        </p:blipFill>
        <p:spPr bwMode="auto">
          <a:xfrm>
            <a:off x="44450" y="2332038"/>
            <a:ext cx="919163" cy="35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6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>
          <a:blip r:embed="rId13" cstate="print"/>
          <a:srcRect l="59315" t="17204" r="14053" b="72194"/>
          <a:stretch>
            <a:fillRect/>
          </a:stretch>
        </p:blipFill>
        <p:spPr bwMode="auto">
          <a:xfrm>
            <a:off x="44450" y="1873250"/>
            <a:ext cx="919163" cy="35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7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>
          <a:blip r:embed="rId13" cstate="print"/>
          <a:srcRect l="59315" t="17204" r="14053" b="72194"/>
          <a:stretch>
            <a:fillRect/>
          </a:stretch>
        </p:blipFill>
        <p:spPr bwMode="auto">
          <a:xfrm>
            <a:off x="44450" y="1414463"/>
            <a:ext cx="919163" cy="35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8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>
          <a:blip r:embed="rId13" cstate="print"/>
          <a:srcRect l="59315" t="17204" r="14053" b="72194"/>
          <a:stretch>
            <a:fillRect/>
          </a:stretch>
        </p:blipFill>
        <p:spPr bwMode="auto">
          <a:xfrm>
            <a:off x="44450" y="955675"/>
            <a:ext cx="919163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9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>
          <a:blip r:embed="rId13" cstate="print"/>
          <a:srcRect l="59315" t="17204" r="14053" b="72194"/>
          <a:stretch>
            <a:fillRect/>
          </a:stretch>
        </p:blipFill>
        <p:spPr bwMode="auto">
          <a:xfrm>
            <a:off x="44450" y="6003925"/>
            <a:ext cx="919163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0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>
          <a:blip r:embed="rId13" cstate="print"/>
          <a:srcRect l="59315" t="17204" r="14053" b="72194"/>
          <a:stretch>
            <a:fillRect/>
          </a:stretch>
        </p:blipFill>
        <p:spPr bwMode="auto">
          <a:xfrm>
            <a:off x="44450" y="4627563"/>
            <a:ext cx="919163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1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>
          <a:blip r:embed="rId13" cstate="print"/>
          <a:srcRect l="59315" t="17204" r="14053" b="72194"/>
          <a:stretch>
            <a:fillRect/>
          </a:stretch>
        </p:blipFill>
        <p:spPr bwMode="auto">
          <a:xfrm>
            <a:off x="44450" y="4168775"/>
            <a:ext cx="919163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2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>
          <a:blip r:embed="rId13" cstate="print"/>
          <a:srcRect l="59315" t="17204" r="14053" b="72194"/>
          <a:stretch>
            <a:fillRect/>
          </a:stretch>
        </p:blipFill>
        <p:spPr bwMode="auto">
          <a:xfrm>
            <a:off x="44450" y="3709988"/>
            <a:ext cx="919163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3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>
          <a:blip r:embed="rId13" cstate="print"/>
          <a:srcRect l="59315" t="17204" r="14053" b="72194"/>
          <a:stretch>
            <a:fillRect/>
          </a:stretch>
        </p:blipFill>
        <p:spPr bwMode="auto">
          <a:xfrm>
            <a:off x="44450" y="5545138"/>
            <a:ext cx="919163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4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>
          <a:blip r:embed="rId13" cstate="print"/>
          <a:srcRect l="59315" t="17204" r="14053" b="72194"/>
          <a:stretch>
            <a:fillRect/>
          </a:stretch>
        </p:blipFill>
        <p:spPr bwMode="auto">
          <a:xfrm>
            <a:off x="44450" y="5086350"/>
            <a:ext cx="919163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5" name="Рисунок 24"/>
          <p:cNvPicPr>
            <a:picLocks noChangeAspect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-190500" y="160338"/>
            <a:ext cx="1387475" cy="1211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4"/>
          <p:cNvSpPr txBox="1">
            <a:spLocks/>
          </p:cNvSpPr>
          <p:nvPr/>
        </p:nvSpPr>
        <p:spPr>
          <a:xfrm>
            <a:off x="628650" y="4251325"/>
            <a:ext cx="78867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buFont typeface="Arial" charset="0"/>
              <a:buNone/>
              <a:defRPr/>
            </a:pPr>
            <a:r>
              <a:rPr lang="ru-RU" sz="1600" dirty="0">
                <a:solidFill>
                  <a:srgbClr val="BC2D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Автор : Маслакова Жанна Михайловна</a:t>
            </a:r>
          </a:p>
          <a:p>
            <a:pPr algn="ctr">
              <a:lnSpc>
                <a:spcPct val="150000"/>
              </a:lnSpc>
              <a:buFont typeface="Arial" charset="0"/>
              <a:buNone/>
              <a:defRPr/>
            </a:pPr>
            <a:r>
              <a:rPr lang="ru-RU" sz="1600" dirty="0">
                <a:solidFill>
                  <a:srgbClr val="BC2D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учитель – логопед МБОУ СОШ </a:t>
            </a:r>
            <a:r>
              <a:rPr lang="ru-RU" sz="1600" dirty="0" smtClean="0">
                <a:solidFill>
                  <a:srgbClr val="BC2D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№1 </a:t>
            </a:r>
            <a:r>
              <a:rPr lang="ru-RU" sz="1600" dirty="0">
                <a:solidFill>
                  <a:srgbClr val="BC2D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ЗАТО Озерный </a:t>
            </a:r>
            <a:r>
              <a:rPr lang="ru-RU" sz="1600" dirty="0" smtClean="0">
                <a:solidFill>
                  <a:srgbClr val="BC2D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Тверская </a:t>
            </a:r>
            <a:r>
              <a:rPr lang="ru-RU" sz="1600" dirty="0">
                <a:solidFill>
                  <a:srgbClr val="BC2D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область</a:t>
            </a:r>
          </a:p>
          <a:p>
            <a:pPr algn="ctr">
              <a:lnSpc>
                <a:spcPct val="150000"/>
              </a:lnSpc>
              <a:buFont typeface="Arial" charset="0"/>
              <a:buNone/>
              <a:defRPr/>
            </a:pPr>
            <a:endParaRPr lang="ru-RU" sz="1600" dirty="0">
              <a:solidFill>
                <a:srgbClr val="BC2D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  <a:buFont typeface="Arial" charset="0"/>
              <a:buNone/>
              <a:defRPr/>
            </a:pPr>
            <a:r>
              <a:rPr lang="ru-RU" sz="1600" dirty="0">
                <a:solidFill>
                  <a:srgbClr val="BC2D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2018</a:t>
            </a:r>
          </a:p>
        </p:txBody>
      </p:sp>
      <p:sp>
        <p:nvSpPr>
          <p:cNvPr id="13314" name="Rectangle 5"/>
          <p:cNvSpPr>
            <a:spLocks noChangeArrowheads="1"/>
          </p:cNvSpPr>
          <p:nvPr/>
        </p:nvSpPr>
        <p:spPr bwMode="auto">
          <a:xfrm>
            <a:off x="1054100" y="2366963"/>
            <a:ext cx="80899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dirty="0">
                <a:solidFill>
                  <a:srgbClr val="BC2D00"/>
                </a:solidFill>
                <a:latin typeface="Times New Roman" pitchFamily="18" charset="0"/>
                <a:cs typeface="Times New Roman" pitchFamily="18" charset="0"/>
              </a:rPr>
              <a:t>ЛОГОПЕДИЧЕСКОЕ СОПРОВОЖДЕНИЕ ДЕТЕЙ С ОВЗ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http://itd0.mycdn.me/image?id=864757424668&amp;t=20&amp;plc=WEB&amp;tkn=*x8aSeA60-Q3urThjRo-Wrtqf5cc"/>
          <p:cNvPicPr>
            <a:picLocks noChangeAspect="1" noChangeArrowheads="1"/>
          </p:cNvPicPr>
          <p:nvPr/>
        </p:nvPicPr>
        <p:blipFill>
          <a:blip r:embed="rId2" cstate="print"/>
          <a:srcRect l="15139" t="20949" r="14861" b="19769"/>
          <a:stretch>
            <a:fillRect/>
          </a:stretch>
        </p:blipFill>
        <p:spPr bwMode="auto">
          <a:xfrm>
            <a:off x="2552700" y="3848100"/>
            <a:ext cx="4118982" cy="2616200"/>
          </a:xfrm>
          <a:prstGeom prst="rect">
            <a:avLst/>
          </a:prstGeom>
          <a:noFill/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1422400" y="1066660"/>
            <a:ext cx="6997700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u="none" strike="noStrike" cap="none" normalizeH="0" baseline="0" dirty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</a:t>
            </a:r>
            <a:r>
              <a:rPr kumimoji="0" lang="ru-RU" sz="2000" b="1" u="none" strike="noStrike" cap="none" normalizeH="0" baseline="0" dirty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 каждым годом в России число детей с ограниченными возможностями здоровья неуклонно растет.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u="none" strike="noStrike" cap="none" normalizeH="0" baseline="0" dirty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Одной из задач ФГОС является гарантия каждому ребенку с ОВЗ реализации прав на образование, соответствующего его потребностям и возможностям.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u="none" strike="noStrike" cap="none" normalizeH="0" baseline="0" dirty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Наличие в школе специалистов психолого-педагогического сопровождения является необходимым условием обучения детей с ОВЗ.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u="none" strike="noStrike" cap="none" normalizeH="0" baseline="0" dirty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</a:t>
            </a:r>
            <a:endParaRPr kumimoji="0" lang="ru-RU" sz="2000" b="1" u="none" strike="noStrike" cap="none" normalizeH="0" baseline="0" dirty="0">
              <a:ln>
                <a:noFill/>
              </a:ln>
              <a:solidFill>
                <a:srgbClr val="BC2D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8900" y="-703261"/>
            <a:ext cx="7494588" cy="2852737"/>
          </a:xfrm>
        </p:spPr>
        <p:txBody>
          <a:bodyPr/>
          <a:lstStyle/>
          <a:p>
            <a:pPr algn="just"/>
            <a:r>
              <a:rPr lang="ru-RU" sz="2400" b="1" dirty="0">
                <a:solidFill>
                  <a:srgbClr val="BC2D00"/>
                </a:solidFill>
                <a:latin typeface="Times New Roman" pitchFamily="18" charset="0"/>
                <a:cs typeface="Times New Roman" pitchFamily="18" charset="0"/>
              </a:rPr>
              <a:t>    Дети с ограниченными возможностями здоровья –</a:t>
            </a:r>
            <a:br>
              <a:rPr lang="ru-RU" sz="2400" b="1" dirty="0">
                <a:solidFill>
                  <a:srgbClr val="BC2D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BC2D00"/>
                </a:solidFill>
                <a:latin typeface="Times New Roman" pitchFamily="18" charset="0"/>
                <a:cs typeface="Times New Roman" pitchFamily="18" charset="0"/>
              </a:rPr>
              <a:t>это дети, состояние здоровья которых препятствует освоению образовательных программ вне специальных условий обучения и воспитания.</a:t>
            </a:r>
          </a:p>
        </p:txBody>
      </p:sp>
      <p:pic>
        <p:nvPicPr>
          <p:cNvPr id="4" name="Picture 2" descr="https://ds03.infourok.ru/uploads/ex/0138/00004f57-352010a8/img1.jpg"/>
          <p:cNvPicPr>
            <a:picLocks noChangeAspect="1" noChangeArrowheads="1"/>
          </p:cNvPicPr>
          <p:nvPr/>
        </p:nvPicPr>
        <p:blipFill>
          <a:blip r:embed="rId2" cstate="print"/>
          <a:srcRect l="20417" t="43728" r="18195" b="-949"/>
          <a:stretch>
            <a:fillRect/>
          </a:stretch>
        </p:blipFill>
        <p:spPr bwMode="auto">
          <a:xfrm>
            <a:off x="1473199" y="2006600"/>
            <a:ext cx="6630715" cy="4635500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4"/>
          <p:cNvSpPr>
            <a:spLocks noChangeArrowheads="1"/>
          </p:cNvSpPr>
          <p:nvPr/>
        </p:nvSpPr>
        <p:spPr bwMode="auto">
          <a:xfrm>
            <a:off x="6364298" y="1003300"/>
            <a:ext cx="2233602" cy="1536700"/>
          </a:xfrm>
          <a:prstGeom prst="ellipse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Классные руководители (педагогическое сопровождение).</a:t>
            </a:r>
            <a:endParaRPr kumimoji="0" lang="ru-RU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" name="Oval 5"/>
          <p:cNvSpPr>
            <a:spLocks noChangeArrowheads="1"/>
          </p:cNvSpPr>
          <p:nvPr/>
        </p:nvSpPr>
        <p:spPr bwMode="auto">
          <a:xfrm>
            <a:off x="6388112" y="2973386"/>
            <a:ext cx="2311388" cy="1458914"/>
          </a:xfrm>
          <a:prstGeom prst="ellipse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Руководители кружков (подбор занятий по интересам, разностороннее развитие личности).</a:t>
            </a:r>
            <a:endParaRPr kumimoji="0" lang="ru-RU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" name="Oval 6"/>
          <p:cNvSpPr>
            <a:spLocks noChangeArrowheads="1"/>
          </p:cNvSpPr>
          <p:nvPr/>
        </p:nvSpPr>
        <p:spPr bwMode="auto">
          <a:xfrm>
            <a:off x="6265874" y="4700598"/>
            <a:ext cx="2370126" cy="1420802"/>
          </a:xfrm>
          <a:prstGeom prst="ellipse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Учитель – логопед (коррекция устной и письменной речи).</a:t>
            </a:r>
            <a:endParaRPr kumimoji="0" lang="ru-RU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Oval 8"/>
          <p:cNvSpPr>
            <a:spLocks noChangeArrowheads="1"/>
          </p:cNvSpPr>
          <p:nvPr/>
        </p:nvSpPr>
        <p:spPr bwMode="auto">
          <a:xfrm>
            <a:off x="854048" y="4764098"/>
            <a:ext cx="2314580" cy="1428760"/>
          </a:xfrm>
          <a:prstGeom prst="ellipse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Социальный педагог (обследование жилищно – бытовых условий, оказание помощи).</a:t>
            </a:r>
            <a:endParaRPr kumimoji="0" lang="ru-RU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6" name="AutoShape 10"/>
          <p:cNvCxnSpPr>
            <a:cxnSpLocks noChangeShapeType="1"/>
          </p:cNvCxnSpPr>
          <p:nvPr/>
        </p:nvCxnSpPr>
        <p:spPr bwMode="auto">
          <a:xfrm rot="16200000" flipV="1">
            <a:off x="2919429" y="2297655"/>
            <a:ext cx="868025" cy="1261987"/>
          </a:xfrm>
          <a:prstGeom prst="straightConnector1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7" name="Oval 11"/>
          <p:cNvSpPr>
            <a:spLocks noChangeArrowheads="1"/>
          </p:cNvSpPr>
          <p:nvPr/>
        </p:nvSpPr>
        <p:spPr bwMode="auto">
          <a:xfrm>
            <a:off x="3522654" y="2986086"/>
            <a:ext cx="2286016" cy="1357322"/>
          </a:xfrm>
          <a:prstGeom prst="ellipse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</a:rPr>
              <a:t>Ребёнок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</a:rPr>
              <a:t>с ОВЗ.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</p:txBody>
      </p:sp>
      <p:cxnSp>
        <p:nvCxnSpPr>
          <p:cNvPr id="8" name="AutoShape 10"/>
          <p:cNvCxnSpPr>
            <a:cxnSpLocks noChangeShapeType="1"/>
            <a:stCxn id="7" idx="7"/>
            <a:endCxn id="2" idx="3"/>
          </p:cNvCxnSpPr>
          <p:nvPr/>
        </p:nvCxnSpPr>
        <p:spPr bwMode="auto">
          <a:xfrm flipV="1">
            <a:off x="5473890" y="2314956"/>
            <a:ext cx="1217512" cy="869905"/>
          </a:xfrm>
          <a:prstGeom prst="straightConnector1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9" name="AutoShape 10"/>
          <p:cNvCxnSpPr>
            <a:cxnSpLocks noChangeShapeType="1"/>
            <a:stCxn id="7" idx="0"/>
          </p:cNvCxnSpPr>
          <p:nvPr/>
        </p:nvCxnSpPr>
        <p:spPr bwMode="auto">
          <a:xfrm flipV="1">
            <a:off x="4665662" y="2465382"/>
            <a:ext cx="19844" cy="520704"/>
          </a:xfrm>
          <a:prstGeom prst="straightConnector1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10" name="AutoShape 10"/>
          <p:cNvCxnSpPr>
            <a:cxnSpLocks noChangeShapeType="1"/>
          </p:cNvCxnSpPr>
          <p:nvPr/>
        </p:nvCxnSpPr>
        <p:spPr bwMode="auto">
          <a:xfrm flipH="1" flipV="1">
            <a:off x="3203560" y="3633792"/>
            <a:ext cx="250840" cy="23808"/>
          </a:xfrm>
          <a:prstGeom prst="straightConnector1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11" name="AutoShape 10"/>
          <p:cNvCxnSpPr>
            <a:cxnSpLocks noChangeShapeType="1"/>
            <a:stCxn id="7" idx="3"/>
            <a:endCxn id="5" idx="7"/>
          </p:cNvCxnSpPr>
          <p:nvPr/>
        </p:nvCxnSpPr>
        <p:spPr bwMode="auto">
          <a:xfrm flipH="1">
            <a:off x="2829665" y="4144633"/>
            <a:ext cx="1027769" cy="828702"/>
          </a:xfrm>
          <a:prstGeom prst="straightConnector1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12" name="AutoShape 10"/>
          <p:cNvCxnSpPr>
            <a:cxnSpLocks noChangeShapeType="1"/>
            <a:stCxn id="7" idx="4"/>
            <a:endCxn id="31" idx="0"/>
          </p:cNvCxnSpPr>
          <p:nvPr/>
        </p:nvCxnSpPr>
        <p:spPr bwMode="auto">
          <a:xfrm>
            <a:off x="4665662" y="4343408"/>
            <a:ext cx="53976" cy="500066"/>
          </a:xfrm>
          <a:prstGeom prst="straightConnector1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13" name="AutoShape 10"/>
          <p:cNvCxnSpPr>
            <a:cxnSpLocks noChangeShapeType="1"/>
            <a:stCxn id="7" idx="6"/>
            <a:endCxn id="3" idx="2"/>
          </p:cNvCxnSpPr>
          <p:nvPr/>
        </p:nvCxnSpPr>
        <p:spPr bwMode="auto">
          <a:xfrm>
            <a:off x="5808670" y="3664747"/>
            <a:ext cx="579442" cy="38096"/>
          </a:xfrm>
          <a:prstGeom prst="straightConnector1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14" name="AutoShape 10"/>
          <p:cNvCxnSpPr>
            <a:cxnSpLocks noChangeShapeType="1"/>
          </p:cNvCxnSpPr>
          <p:nvPr/>
        </p:nvCxnSpPr>
        <p:spPr bwMode="auto">
          <a:xfrm>
            <a:off x="5524690" y="4182733"/>
            <a:ext cx="1257110" cy="579767"/>
          </a:xfrm>
          <a:prstGeom prst="straightConnector1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15" name="AutoShape 10"/>
          <p:cNvCxnSpPr>
            <a:cxnSpLocks noChangeShapeType="1"/>
          </p:cNvCxnSpPr>
          <p:nvPr/>
        </p:nvCxnSpPr>
        <p:spPr bwMode="auto">
          <a:xfrm flipV="1">
            <a:off x="3103550" y="1727983"/>
            <a:ext cx="285752" cy="71438"/>
          </a:xfrm>
          <a:prstGeom prst="straightConnector1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16" name="AutoShape 10"/>
          <p:cNvCxnSpPr>
            <a:cxnSpLocks noChangeShapeType="1"/>
          </p:cNvCxnSpPr>
          <p:nvPr/>
        </p:nvCxnSpPr>
        <p:spPr bwMode="auto">
          <a:xfrm flipV="1">
            <a:off x="5956308" y="1706553"/>
            <a:ext cx="428628" cy="34130"/>
          </a:xfrm>
          <a:prstGeom prst="straightConnector1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17" name="AutoShape 10"/>
          <p:cNvCxnSpPr>
            <a:cxnSpLocks noChangeShapeType="1"/>
            <a:stCxn id="2" idx="4"/>
            <a:endCxn id="3" idx="0"/>
          </p:cNvCxnSpPr>
          <p:nvPr/>
        </p:nvCxnSpPr>
        <p:spPr bwMode="auto">
          <a:xfrm>
            <a:off x="7481099" y="2540000"/>
            <a:ext cx="62707" cy="433386"/>
          </a:xfrm>
          <a:prstGeom prst="straightConnector1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18" name="AutoShape 10"/>
          <p:cNvCxnSpPr>
            <a:cxnSpLocks noChangeShapeType="1"/>
            <a:stCxn id="3" idx="4"/>
            <a:endCxn id="4" idx="0"/>
          </p:cNvCxnSpPr>
          <p:nvPr/>
        </p:nvCxnSpPr>
        <p:spPr bwMode="auto">
          <a:xfrm flipH="1">
            <a:off x="7450937" y="4432300"/>
            <a:ext cx="92869" cy="268298"/>
          </a:xfrm>
          <a:prstGeom prst="straightConnector1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19" name="AutoShape 10"/>
          <p:cNvCxnSpPr>
            <a:cxnSpLocks noChangeShapeType="1"/>
          </p:cNvCxnSpPr>
          <p:nvPr/>
        </p:nvCxnSpPr>
        <p:spPr bwMode="auto">
          <a:xfrm flipH="1">
            <a:off x="5920995" y="5816600"/>
            <a:ext cx="479805" cy="53373"/>
          </a:xfrm>
          <a:prstGeom prst="straightConnector1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0" name="AutoShape 10"/>
          <p:cNvCxnSpPr>
            <a:cxnSpLocks noChangeShapeType="1"/>
          </p:cNvCxnSpPr>
          <p:nvPr/>
        </p:nvCxnSpPr>
        <p:spPr bwMode="auto">
          <a:xfrm rot="5400000" flipH="1">
            <a:off x="3465747" y="5385639"/>
            <a:ext cx="203852" cy="1044216"/>
          </a:xfrm>
          <a:prstGeom prst="straightConnector1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1" name="AutoShape 10"/>
          <p:cNvCxnSpPr>
            <a:cxnSpLocks noChangeShapeType="1"/>
          </p:cNvCxnSpPr>
          <p:nvPr/>
        </p:nvCxnSpPr>
        <p:spPr bwMode="auto">
          <a:xfrm flipH="1" flipV="1">
            <a:off x="1600638" y="4495104"/>
            <a:ext cx="228162" cy="241996"/>
          </a:xfrm>
          <a:prstGeom prst="straightConnector1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2" name="AutoShape 10"/>
          <p:cNvCxnSpPr>
            <a:cxnSpLocks noChangeShapeType="1"/>
          </p:cNvCxnSpPr>
          <p:nvPr/>
        </p:nvCxnSpPr>
        <p:spPr bwMode="auto">
          <a:xfrm flipV="1">
            <a:off x="1371600" y="2684458"/>
            <a:ext cx="479404" cy="401642"/>
          </a:xfrm>
          <a:prstGeom prst="straightConnector1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31" name="Oval 7"/>
          <p:cNvSpPr>
            <a:spLocks noChangeArrowheads="1"/>
          </p:cNvSpPr>
          <p:nvPr/>
        </p:nvSpPr>
        <p:spPr bwMode="auto">
          <a:xfrm>
            <a:off x="3433754" y="4843474"/>
            <a:ext cx="2571768" cy="1500198"/>
          </a:xfrm>
          <a:prstGeom prst="ellipse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Учитель ЛФК (развитие и координация двигательных навыков опорно – двигательного аппарата).</a:t>
            </a:r>
            <a:endParaRPr kumimoji="0" lang="ru-RU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2" name="Oval 9"/>
          <p:cNvSpPr>
            <a:spLocks noChangeArrowheads="1"/>
          </p:cNvSpPr>
          <p:nvPr/>
        </p:nvSpPr>
        <p:spPr bwMode="auto">
          <a:xfrm>
            <a:off x="844520" y="3036886"/>
            <a:ext cx="2368580" cy="1446214"/>
          </a:xfrm>
          <a:prstGeom prst="ellipse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Педагог – психолог (психологическое сопровождение).</a:t>
            </a:r>
            <a:endParaRPr kumimoji="0" lang="ru-RU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3" name="Oval 2"/>
          <p:cNvSpPr>
            <a:spLocks noChangeArrowheads="1"/>
          </p:cNvSpPr>
          <p:nvPr/>
        </p:nvSpPr>
        <p:spPr bwMode="auto">
          <a:xfrm>
            <a:off x="762000" y="1104900"/>
            <a:ext cx="2324100" cy="1562100"/>
          </a:xfrm>
          <a:prstGeom prst="ellipse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Учитель – дефектолог (коррекция познавательных способностей, составление индивидуальных программ).</a:t>
            </a:r>
            <a:endParaRPr kumimoji="0" lang="ru-RU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4" name="Oval 3"/>
          <p:cNvSpPr>
            <a:spLocks noChangeArrowheads="1"/>
          </p:cNvSpPr>
          <p:nvPr/>
        </p:nvSpPr>
        <p:spPr bwMode="auto">
          <a:xfrm>
            <a:off x="3402002" y="977884"/>
            <a:ext cx="2643206" cy="1500198"/>
          </a:xfrm>
          <a:prstGeom prst="ellipse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Психиатр (своевременное</a:t>
            </a: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 </a:t>
            </a: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обследование, проведение лечебных мероприятий).</a:t>
            </a:r>
            <a:endParaRPr kumimoji="0" lang="ru-RU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2175422" y="526534"/>
            <a:ext cx="484472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BC2D00"/>
                </a:solidFill>
                <a:latin typeface="Times New Roman" pitchFamily="18" charset="0"/>
                <a:cs typeface="Times New Roman" pitchFamily="18" charset="0"/>
              </a:rPr>
              <a:t>СОПРОВОЖДЕНИЕ РЕБЁНКА С ОВЗ.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92188" y="2976564"/>
            <a:ext cx="7886700" cy="3690936"/>
          </a:xfrm>
        </p:spPr>
        <p:txBody>
          <a:bodyPr/>
          <a:lstStyle/>
          <a:p>
            <a:pPr lvl="0" algn="just">
              <a:lnSpc>
                <a:spcPct val="100000"/>
              </a:lnSpc>
              <a:spcBef>
                <a:spcPts val="0"/>
              </a:spcBef>
            </a:pPr>
            <a:r>
              <a:rPr lang="ru-RU" sz="1800" b="1" dirty="0">
                <a:solidFill>
                  <a:srgbClr val="BC2D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Большинство детей с ОВЗ имеют первичные, либо вторичные нарушения речи различной степени сложности. Зачастую, у школьников с речевыми проблемами, в зависимости от причин отставания в развитии и индивидуальных особенностей, могут возникать сенсорные, интеллектуальные, речевые и другие психические </a:t>
            </a:r>
            <a:r>
              <a:rPr lang="ru-RU" sz="1800" b="1" dirty="0" smtClean="0">
                <a:solidFill>
                  <a:srgbClr val="BC2D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нарушения, </a:t>
            </a:r>
            <a:r>
              <a:rPr lang="ru-RU" sz="1800" b="1" dirty="0">
                <a:solidFill>
                  <a:srgbClr val="BC2D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затрудняющие процесс обучения детей. 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1800" b="1" dirty="0">
                <a:solidFill>
                  <a:srgbClr val="BC2D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Наибольшие сложности в школьной и социальной адаптации испытывают, в данном случае, школьники 1-5 классов. 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1800" b="1" dirty="0">
                <a:solidFill>
                  <a:srgbClr val="BC2D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В процессе обучения проводится целенаправленное систематическое логопедическое сопровождение обучающихся, что является неотъемлемой частью </a:t>
            </a:r>
            <a:r>
              <a:rPr lang="ru-RU" sz="1800" b="1" dirty="0" err="1">
                <a:solidFill>
                  <a:srgbClr val="BC2D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коррекционно</a:t>
            </a:r>
            <a:r>
              <a:rPr lang="ru-RU" sz="1800" b="1" dirty="0">
                <a:solidFill>
                  <a:srgbClr val="BC2D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развивающей работы.</a:t>
            </a:r>
            <a:endParaRPr lang="ru-RU" sz="1800" b="1" dirty="0">
              <a:solidFill>
                <a:srgbClr val="BC2D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00000"/>
              </a:lnSpc>
              <a:spcBef>
                <a:spcPts val="0"/>
              </a:spcBef>
            </a:pPr>
            <a:endParaRPr lang="ru-RU" sz="1800" b="1" dirty="0">
              <a:solidFill>
                <a:srgbClr val="BC2D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algn="just"/>
            <a:endParaRPr lang="ru-RU" sz="1800" dirty="0"/>
          </a:p>
        </p:txBody>
      </p:sp>
      <p:pic>
        <p:nvPicPr>
          <p:cNvPr id="18434" name="Picture 2" descr="https://www.metod-kopilka.ru/images/doc/6/49837/img1.jpg"/>
          <p:cNvPicPr>
            <a:picLocks noChangeAspect="1" noChangeArrowheads="1"/>
          </p:cNvPicPr>
          <p:nvPr/>
        </p:nvPicPr>
        <p:blipFill>
          <a:blip r:embed="rId2" cstate="print"/>
          <a:srcRect l="6910" t="22652" r="9178" b="39251"/>
          <a:stretch>
            <a:fillRect/>
          </a:stretch>
        </p:blipFill>
        <p:spPr bwMode="auto">
          <a:xfrm>
            <a:off x="1549400" y="828776"/>
            <a:ext cx="6629400" cy="2257323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990600" y="464235"/>
            <a:ext cx="83693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BC2D00"/>
                </a:solidFill>
                <a:latin typeface="Times New Roman" pitchFamily="18" charset="0"/>
                <a:cs typeface="Times New Roman" pitchFamily="18" charset="0"/>
              </a:rPr>
              <a:t>Дети с ограниченными возможностями здоровья (ОВЗ)</a:t>
            </a:r>
            <a:endParaRPr lang="ru-RU" sz="2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1041400" y="321120"/>
            <a:ext cx="7874000" cy="5878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Логопедическое сопровождение детей с ОВЗ.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>
              <a:ln>
                <a:noFill/>
              </a:ln>
              <a:solidFill>
                <a:srgbClr val="BC2D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u="sng" strike="noStrike" cap="none" normalizeH="0" baseline="0" dirty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 логопедического сопровождения</a:t>
            </a: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создание благоприятных условий для развития речи, обучения, воспитания и социальной адаптации детей с ОВЗ.</a:t>
            </a:r>
            <a:endParaRPr kumimoji="0" lang="ru-RU" b="1" i="0" u="none" strike="noStrike" cap="none" normalizeH="0" baseline="0" dirty="0">
              <a:ln>
                <a:noFill/>
              </a:ln>
              <a:solidFill>
                <a:srgbClr val="BC2D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sng" strike="noStrike" cap="none" normalizeH="0" baseline="0" dirty="0">
              <a:ln>
                <a:noFill/>
              </a:ln>
              <a:solidFill>
                <a:srgbClr val="BC2D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sng" strike="noStrike" cap="none" normalizeH="0" baseline="0" dirty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Задачи логопедического сопровождения:</a:t>
            </a:r>
            <a:endParaRPr kumimoji="0" lang="ru-RU" sz="2000" b="1" i="0" u="sng" strike="noStrike" cap="none" normalizeH="0" baseline="0" dirty="0">
              <a:ln>
                <a:noFill/>
              </a:ln>
              <a:solidFill>
                <a:srgbClr val="BC2D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>
                <a:solidFill>
                  <a:srgbClr val="BC2D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-к</a:t>
            </a: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оррекция нарушений в развитии устной и письменной речи обучающихся;</a:t>
            </a:r>
            <a:endParaRPr kumimoji="0" lang="ru-RU" b="1" i="0" u="none" strike="noStrike" cap="none" normalizeH="0" baseline="0" dirty="0">
              <a:ln>
                <a:noFill/>
              </a:ln>
              <a:solidFill>
                <a:srgbClr val="BC2D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lang="ru-RU" b="1" dirty="0">
                <a:solidFill>
                  <a:srgbClr val="BC2D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</a:t>
            </a: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воевременное предупреждение и преодоление трудностей в освоении обучающимися общеобразовательных программ;</a:t>
            </a:r>
            <a:endParaRPr kumimoji="0" lang="ru-RU" b="1" i="0" u="none" strike="noStrike" cap="none" normalizeH="0" baseline="0" dirty="0">
              <a:ln>
                <a:noFill/>
              </a:ln>
              <a:solidFill>
                <a:srgbClr val="BC2D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-разъяснение специальных знаний по логопедии среди педагогов, родителей (законных представителей) обучающихся.</a:t>
            </a:r>
            <a:endParaRPr kumimoji="0" lang="ru-RU" b="1" i="0" u="none" strike="noStrike" cap="none" normalizeH="0" baseline="0" dirty="0">
              <a:ln>
                <a:noFill/>
              </a:ln>
              <a:solidFill>
                <a:srgbClr val="BC2D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sng" strike="noStrike" cap="none" normalizeH="0" baseline="0" dirty="0">
              <a:ln>
                <a:noFill/>
              </a:ln>
              <a:solidFill>
                <a:srgbClr val="BC2D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sng" strike="noStrike" cap="none" normalizeH="0" baseline="0" dirty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Пути реализации данных задач:</a:t>
            </a:r>
            <a:endParaRPr kumimoji="0" lang="ru-RU" sz="2000" b="1" i="0" u="sng" strike="noStrike" cap="none" normalizeH="0" baseline="0" dirty="0">
              <a:ln>
                <a:noFill/>
              </a:ln>
              <a:solidFill>
                <a:srgbClr val="BC2D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</a:t>
            </a: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организация речевого мониторинга;</a:t>
            </a:r>
            <a:endParaRPr kumimoji="0" lang="ru-RU" b="1" i="0" u="none" strike="noStrike" cap="none" normalizeH="0" baseline="0" dirty="0">
              <a:ln>
                <a:noFill/>
              </a:ln>
              <a:solidFill>
                <a:srgbClr val="BC2D00"/>
              </a:solidFill>
              <a:effectLst/>
              <a:latin typeface="Times New Roman" pitchFamily="18" charset="0"/>
              <a:cs typeface="Times New Roman" pitchFamily="18" charset="0"/>
              <a:sym typeface="Symbol" pitchFamily="18" charset="2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</a:t>
            </a: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логопедическое сопровождение детей с речевыми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отклонениями  (</a:t>
            </a: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проведение логопедических занятий с детьми);</a:t>
            </a:r>
            <a:endParaRPr kumimoji="0" lang="ru-RU" b="1" i="0" u="none" strike="noStrike" cap="none" normalizeH="0" baseline="0" dirty="0">
              <a:ln>
                <a:noFill/>
              </a:ln>
              <a:solidFill>
                <a:srgbClr val="BC2D00"/>
              </a:solidFill>
              <a:effectLst/>
              <a:latin typeface="Times New Roman" pitchFamily="18" charset="0"/>
              <a:cs typeface="Times New Roman" pitchFamily="18" charset="0"/>
              <a:sym typeface="Symbol" pitchFamily="18" charset="2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</a:t>
            </a: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проведение консультаций и бесед с педагогами и родителями;</a:t>
            </a:r>
            <a:endParaRPr kumimoji="0" lang="ru-RU" b="1" i="0" u="none" strike="noStrike" cap="none" normalizeH="0" baseline="0" dirty="0">
              <a:ln>
                <a:noFill/>
              </a:ln>
              <a:solidFill>
                <a:srgbClr val="BC2D00"/>
              </a:solidFill>
              <a:effectLst/>
              <a:latin typeface="Times New Roman" pitchFamily="18" charset="0"/>
              <a:cs typeface="Times New Roman" pitchFamily="18" charset="0"/>
              <a:sym typeface="Symbol" pitchFamily="18" charset="2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</a:t>
            </a: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участие в работе школьного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ППк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BC2D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b="1" i="0" u="none" strike="noStrike" cap="none" normalizeH="0" baseline="0" dirty="0">
              <a:ln>
                <a:noFill/>
              </a:ln>
              <a:solidFill>
                <a:srgbClr val="BC2D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  <a:sym typeface="Symbol" pitchFamily="18" charset="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4710621">
            <a:off x="-261606" y="1914083"/>
            <a:ext cx="4287587" cy="241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 l="6178" t="1835" r="7128"/>
          <a:stretch>
            <a:fillRect/>
          </a:stretch>
        </p:blipFill>
        <p:spPr bwMode="auto">
          <a:xfrm rot="5985295">
            <a:off x="5366199" y="1761070"/>
            <a:ext cx="4188367" cy="2667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 t="789" r="3649"/>
          <a:stretch>
            <a:fillRect/>
          </a:stretch>
        </p:blipFill>
        <p:spPr bwMode="auto">
          <a:xfrm rot="5400000">
            <a:off x="1625722" y="1625735"/>
            <a:ext cx="5854455" cy="339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s://www.domsporta.com/upload/iblock/552/863edea9-36a2-11e5-80d2-00155d00f103_12281d80-4d4b-11e5-80d3-00155d00f103.resize1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60575" y="594230"/>
            <a:ext cx="5622925" cy="57303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257800" y="883890"/>
            <a:ext cx="34417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400" b="1" i="1" dirty="0">
                <a:solidFill>
                  <a:srgbClr val="BC2D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 важно, какой у человека диагноз.</a:t>
            </a:r>
            <a:endParaRPr lang="ru-RU" sz="1400" b="1" dirty="0">
              <a:solidFill>
                <a:srgbClr val="BC2D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hangingPunct="0"/>
            <a:r>
              <a:rPr lang="ru-RU" sz="1400" b="1" i="1" dirty="0">
                <a:solidFill>
                  <a:srgbClr val="BC2D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Важно относиться к нему с уважением,</a:t>
            </a:r>
            <a:endParaRPr lang="ru-RU" sz="1400" b="1" dirty="0">
              <a:solidFill>
                <a:srgbClr val="BC2D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hangingPunct="0"/>
            <a:r>
              <a:rPr lang="ru-RU" sz="1400" b="1" i="1" dirty="0">
                <a:solidFill>
                  <a:srgbClr val="BC2D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дать возможность достойно жить</a:t>
            </a:r>
            <a:r>
              <a:rPr lang="ru-RU" sz="1400" b="1" dirty="0">
                <a:solidFill>
                  <a:srgbClr val="BC2D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lang="ru-RU" sz="1400" b="1" dirty="0">
              <a:solidFill>
                <a:srgbClr val="BC2D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r" eaLnBrk="0" hangingPunct="0"/>
            <a:r>
              <a:rPr lang="ru-RU" sz="1400" b="1" dirty="0">
                <a:solidFill>
                  <a:srgbClr val="BC2D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Мария </a:t>
            </a:r>
            <a:r>
              <a:rPr lang="ru-RU" sz="1400" b="1" dirty="0" err="1" smtClean="0">
                <a:solidFill>
                  <a:srgbClr val="BC2D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Цыбульская</a:t>
            </a:r>
            <a:endParaRPr lang="ru-RU" sz="1400" b="1" dirty="0">
              <a:solidFill>
                <a:srgbClr val="BC2D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30400" y="2876034"/>
            <a:ext cx="61341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ln w="1905"/>
                <a:solidFill>
                  <a:srgbClr val="BC2D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Спасибо за внимание.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401</TotalTime>
  <Words>409</Words>
  <Application>Microsoft Office PowerPoint</Application>
  <PresentationFormat>Экран (4:3)</PresentationFormat>
  <Paragraphs>44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    Дети с ограниченными возможностями здоровья – это дети, состояние здоровья которых препятствует освоению образовательных программ вне специальных условий обучения и воспитания.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Admin</cp:lastModifiedBy>
  <cp:revision>51</cp:revision>
  <dcterms:created xsi:type="dcterms:W3CDTF">2016-08-19T04:09:22Z</dcterms:created>
  <dcterms:modified xsi:type="dcterms:W3CDTF">2021-02-24T13:28:32Z</dcterms:modified>
</cp:coreProperties>
</file>