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96" r:id="rId1"/>
  </p:sldMasterIdLst>
  <p:sldIdLst>
    <p:sldId id="473" r:id="rId2"/>
    <p:sldId id="471" r:id="rId3"/>
    <p:sldId id="328" r:id="rId4"/>
    <p:sldId id="331" r:id="rId5"/>
    <p:sldId id="318" r:id="rId6"/>
    <p:sldId id="469" r:id="rId7"/>
    <p:sldId id="453" r:id="rId8"/>
    <p:sldId id="329" r:id="rId9"/>
    <p:sldId id="330" r:id="rId10"/>
    <p:sldId id="384" r:id="rId11"/>
    <p:sldId id="332" r:id="rId12"/>
    <p:sldId id="364" r:id="rId13"/>
    <p:sldId id="368" r:id="rId14"/>
    <p:sldId id="369" r:id="rId15"/>
    <p:sldId id="417" r:id="rId16"/>
    <p:sldId id="418" r:id="rId17"/>
    <p:sldId id="449" r:id="rId18"/>
    <p:sldId id="450" r:id="rId19"/>
    <p:sldId id="459" r:id="rId20"/>
    <p:sldId id="400" r:id="rId21"/>
    <p:sldId id="474" r:id="rId22"/>
    <p:sldId id="479" r:id="rId23"/>
    <p:sldId id="475" r:id="rId24"/>
    <p:sldId id="478" r:id="rId25"/>
    <p:sldId id="476" r:id="rId26"/>
    <p:sldId id="477" r:id="rId2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F8F8"/>
    <a:srgbClr val="C0C0C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893" autoAdjust="0"/>
    <p:restoredTop sz="94660"/>
  </p:normalViewPr>
  <p:slideViewPr>
    <p:cSldViewPr>
      <p:cViewPr varScale="1">
        <p:scale>
          <a:sx n="68" d="100"/>
          <a:sy n="68" d="100"/>
        </p:scale>
        <p:origin x="-151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pPr>
              <a:defRPr/>
            </a:pPr>
            <a:fld id="{ACCACC63-7225-4C3C-9C1E-B1334DFA3A8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5D08B5-2B4E-4400-8ADA-A242E39E174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5901B7-423C-4297-BC30-01B48519405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pPr>
              <a:defRPr/>
            </a:pPr>
            <a:fld id="{4D710422-4DDF-42BE-A4CD-808D58E2B6B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E82443F-8CBD-40D4-9A1A-E6656BFE143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DE1564-B52A-4892-B595-C9C0B6C5912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pPr>
              <a:defRPr/>
            </a:pPr>
            <a:fld id="{B1B09CD6-9F76-42F8-86B3-74E0EB62A7A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BF3165-59FD-4ED3-A0A1-99BB3D5567C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52BDC6-ACFD-4CA4-9F7E-7726EB98C48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ECC79C4-9644-41D9-8E04-87F96B55C80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156E4EC-7AD7-4827-822D-CC05F478DDC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</p:spTree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78C7BB08-A0CE-46A7-B89C-F17DF000EAE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>
    <p:random/>
  </p:transition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1186" y="337719"/>
            <a:ext cx="85689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Муниципальное бюджетное общеобразовательное учреждение - </a:t>
            </a:r>
            <a:b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средняя общеобразовательная школа  №1 ЗАТО Озерный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357290" y="1571612"/>
            <a:ext cx="6696744" cy="2696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6000" b="1" dirty="0">
                <a:solidFill>
                  <a:srgbClr val="002060"/>
                </a:solidFill>
                <a:effectLst>
                  <a:reflection blurRad="6350" stA="55000" endA="50" endPos="85000" dist="60007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ДЕТИ С АУТИЗМОМ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735524" y="5315841"/>
            <a:ext cx="43924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Учитель коррекционного класса </a:t>
            </a:r>
            <a:r>
              <a:rPr lang="en-US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VIII</a:t>
            </a: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вида</a:t>
            </a:r>
          </a:p>
          <a:p>
            <a:pPr algn="ctr"/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Маслакова Ж.М.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F6B6D1A8-9B87-4AE1-8396-7EBBB845E973}"/>
              </a:ext>
            </a:extLst>
          </p:cNvPr>
          <p:cNvSpPr/>
          <p:nvPr/>
        </p:nvSpPr>
        <p:spPr>
          <a:xfrm>
            <a:off x="4067944" y="6243997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2015г.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1" y="714356"/>
            <a:ext cx="3238523" cy="2428892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3212976"/>
            <a:ext cx="2088232" cy="3132348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13907" y="714356"/>
            <a:ext cx="3660939" cy="2428892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357158" y="235817"/>
            <a:ext cx="857256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u="none" strike="noStrike" cap="none" normalizeH="0" baseline="0" dirty="0" err="1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Аутичные</a:t>
            </a:r>
            <a:r>
              <a:rPr kumimoji="0" lang="ru-RU" sz="2000" b="1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дети знаменитостей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771800" y="6488668"/>
            <a:ext cx="321471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b="1" dirty="0" err="1">
                <a:solidFill>
                  <a:srgbClr val="002060"/>
                </a:solidFill>
                <a:latin typeface="Times New Roman"/>
                <a:ea typeface="Times New Roman"/>
              </a:rPr>
              <a:t>Джет</a:t>
            </a:r>
            <a:r>
              <a:rPr lang="ru-RU" b="1" dirty="0">
                <a:solidFill>
                  <a:srgbClr val="002060"/>
                </a:solidFill>
                <a:latin typeface="Times New Roman"/>
                <a:ea typeface="Times New Roman"/>
              </a:rPr>
              <a:t>, сын Джона </a:t>
            </a:r>
            <a:r>
              <a:rPr lang="ru-RU" b="1" dirty="0" err="1">
                <a:solidFill>
                  <a:srgbClr val="002060"/>
                </a:solidFill>
                <a:latin typeface="Times New Roman"/>
                <a:ea typeface="Times New Roman"/>
              </a:rPr>
              <a:t>Траволты</a:t>
            </a:r>
            <a:endParaRPr lang="ru-RU" b="1" dirty="0">
              <a:solidFill>
                <a:srgbClr val="002060"/>
              </a:solidFill>
              <a:latin typeface="Times New Roman"/>
              <a:ea typeface="Times New Roman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643570" y="3214686"/>
            <a:ext cx="33575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b="1" dirty="0">
                <a:solidFill>
                  <a:srgbClr val="002060"/>
                </a:solidFill>
                <a:latin typeface="Times New Roman"/>
                <a:ea typeface="Times New Roman"/>
              </a:rPr>
              <a:t>Ева, дочь Лолита </a:t>
            </a:r>
            <a:r>
              <a:rPr lang="ru-RU" b="1" dirty="0" err="1">
                <a:solidFill>
                  <a:srgbClr val="002060"/>
                </a:solidFill>
                <a:latin typeface="Times New Roman"/>
                <a:ea typeface="Times New Roman"/>
              </a:rPr>
              <a:t>Милявской</a:t>
            </a:r>
            <a:r>
              <a:rPr lang="ru-RU" b="1" dirty="0">
                <a:solidFill>
                  <a:srgbClr val="002060"/>
                </a:solidFill>
                <a:latin typeface="Times New Roman"/>
                <a:ea typeface="Times New Roman"/>
              </a:rPr>
              <a:t> и Александра </a:t>
            </a:r>
            <a:r>
              <a:rPr lang="ru-RU" b="1" dirty="0" err="1">
                <a:solidFill>
                  <a:srgbClr val="002060"/>
                </a:solidFill>
                <a:latin typeface="Times New Roman"/>
                <a:ea typeface="Times New Roman"/>
              </a:rPr>
              <a:t>Цекало</a:t>
            </a:r>
            <a:endParaRPr lang="ru-RU" b="1" dirty="0">
              <a:solidFill>
                <a:srgbClr val="002060"/>
              </a:solidFill>
              <a:latin typeface="Times New Roman"/>
              <a:ea typeface="Times New Roman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3284984"/>
            <a:ext cx="32147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b="1" dirty="0" err="1">
                <a:solidFill>
                  <a:srgbClr val="002060"/>
                </a:solidFill>
                <a:latin typeface="Times New Roman"/>
                <a:ea typeface="Times New Roman"/>
              </a:rPr>
              <a:t>Серджио</a:t>
            </a:r>
            <a:r>
              <a:rPr lang="ru-RU" b="1" dirty="0">
                <a:solidFill>
                  <a:srgbClr val="002060"/>
                </a:solidFill>
                <a:latin typeface="Times New Roman"/>
                <a:ea typeface="Times New Roman"/>
              </a:rPr>
              <a:t>,</a:t>
            </a:r>
          </a:p>
          <a:p>
            <a:pPr algn="ctr">
              <a:spcAft>
                <a:spcPts val="0"/>
              </a:spcAft>
            </a:pPr>
            <a:r>
              <a:rPr lang="ru-RU" b="1" dirty="0">
                <a:solidFill>
                  <a:srgbClr val="002060"/>
                </a:solidFill>
                <a:latin typeface="Times New Roman"/>
                <a:ea typeface="Times New Roman"/>
              </a:rPr>
              <a:t> сын </a:t>
            </a:r>
            <a:r>
              <a:rPr lang="ru-RU" b="1" dirty="0" err="1">
                <a:solidFill>
                  <a:srgbClr val="002060"/>
                </a:solidFill>
                <a:latin typeface="Times New Roman"/>
                <a:ea typeface="Times New Roman"/>
              </a:rPr>
              <a:t>Сильвестра</a:t>
            </a:r>
            <a:r>
              <a:rPr lang="ru-RU" b="1" dirty="0">
                <a:solidFill>
                  <a:srgbClr val="002060"/>
                </a:solidFill>
                <a:latin typeface="Times New Roman"/>
                <a:ea typeface="Times New Roman"/>
              </a:rPr>
              <a:t> Сталлоне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58259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Международная классификация болезней </a:t>
            </a:r>
            <a:br>
              <a:rPr lang="ru-RU" sz="22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десятого пересмотра (МКБ-10, ICD-10)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692696"/>
            <a:ext cx="8229600" cy="5197493"/>
          </a:xfrm>
        </p:spPr>
        <p:txBody>
          <a:bodyPr>
            <a:noAutofit/>
          </a:bodyPr>
          <a:lstStyle/>
          <a:p>
            <a:pPr marL="0" indent="43200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F84. Общие расстройства психологического характера .</a:t>
            </a:r>
          </a:p>
          <a:p>
            <a:pPr marL="0" indent="43200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F84.0. Детский аутизм .</a:t>
            </a:r>
          </a:p>
          <a:p>
            <a:pPr marL="0" indent="43200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F84.1. </a:t>
            </a:r>
            <a:r>
              <a:rPr lang="ru-RU" sz="1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Атипичный</a:t>
            </a:r>
            <a:r>
              <a:rPr lang="ru-RU" sz="1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аутизм. </a:t>
            </a:r>
          </a:p>
          <a:p>
            <a:pPr marL="0" indent="43200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F84.2. Синдром </a:t>
            </a:r>
            <a:r>
              <a:rPr lang="ru-RU" sz="1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Ретта</a:t>
            </a:r>
            <a:r>
              <a:rPr lang="ru-RU" sz="1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0" indent="43200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F84.3. Другое </a:t>
            </a:r>
            <a:r>
              <a:rPr lang="ru-RU" sz="1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дезентегративное</a:t>
            </a:r>
            <a:r>
              <a:rPr lang="ru-RU" sz="1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расстройство детского возраста. </a:t>
            </a:r>
          </a:p>
          <a:p>
            <a:pPr marL="0" indent="43200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F84.4. </a:t>
            </a:r>
            <a:r>
              <a:rPr lang="ru-RU" sz="1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Гиперактивное</a:t>
            </a:r>
            <a:r>
              <a:rPr lang="ru-RU" sz="1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расстройство, сочетающееся с умственной                 отсталостью и стереотипными движениями. </a:t>
            </a:r>
          </a:p>
          <a:p>
            <a:pPr marL="0" indent="43200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F84.5. Синдром </a:t>
            </a:r>
            <a:r>
              <a:rPr lang="ru-RU" sz="1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Аспергера</a:t>
            </a:r>
            <a:r>
              <a:rPr lang="ru-RU" sz="1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0" indent="43200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F84.8. Другие общие расстройства развития. </a:t>
            </a:r>
          </a:p>
          <a:p>
            <a:pPr marL="0" indent="43200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F84.9. Общее расстройство развития </a:t>
            </a:r>
            <a:r>
              <a:rPr lang="ru-RU" sz="1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неуточненное</a:t>
            </a:r>
            <a:r>
              <a:rPr lang="ru-RU" sz="1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43200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Общие расстройства психологического развития </a:t>
            </a:r>
            <a:r>
              <a:rPr lang="ru-RU" sz="1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группа расстройств, характеризующихся:</a:t>
            </a:r>
          </a:p>
          <a:p>
            <a:pPr marL="0" indent="43200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качественными отклонениями в социальных взаимодействиях и показателях коммуникабельности;</a:t>
            </a:r>
          </a:p>
          <a:p>
            <a:pPr marL="0" indent="432000" algn="just">
              <a:lnSpc>
                <a:spcPct val="120000"/>
              </a:lnSpc>
              <a:spcBef>
                <a:spcPts val="0"/>
              </a:spcBef>
              <a:buFontTx/>
              <a:buChar char="-"/>
            </a:pPr>
            <a:r>
              <a:rPr lang="ru-RU" sz="1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ограниченным, стереотипным, повторяющимся комплексом интересов и действий. </a:t>
            </a:r>
          </a:p>
          <a:p>
            <a:pPr marL="0" indent="43200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Эти качественные отклонения являются общей характерной чертой деятельности индивида во всех ситуациях. </a:t>
            </a:r>
          </a:p>
          <a:p>
            <a:endParaRPr lang="ru-RU" sz="18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29684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Причины возникновения и развития аутизма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980728"/>
            <a:ext cx="8229600" cy="5643602"/>
          </a:xfrm>
        </p:spPr>
        <p:txBody>
          <a:bodyPr>
            <a:noAutofit/>
          </a:bodyPr>
          <a:lstStyle/>
          <a:p>
            <a:pPr marL="0" indent="432000" algn="just">
              <a:spcBef>
                <a:spcPts val="0"/>
              </a:spcBef>
              <a:buNone/>
            </a:pPr>
            <a:r>
              <a:rPr lang="ru-RU" sz="2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воздействие внешних факторов: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родовые травмы, вирусы, вакцины, отравления тяжелыми металлами и т.д.;</a:t>
            </a:r>
          </a:p>
          <a:p>
            <a:pPr marL="0" indent="432000" algn="just">
              <a:spcBef>
                <a:spcPts val="0"/>
              </a:spcBef>
              <a:buNone/>
            </a:pPr>
            <a:r>
              <a:rPr lang="ru-RU" sz="2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усиленный рост мозга в детстве: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размер головы </a:t>
            </a:r>
            <a:r>
              <a:rPr lang="ru-RU" sz="20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аутичного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ребенка в 3-4 года превышает нормальные размеры на 10-13%;</a:t>
            </a:r>
          </a:p>
          <a:p>
            <a:pPr marL="0" indent="432000" algn="just">
              <a:spcBef>
                <a:spcPts val="0"/>
              </a:spcBef>
              <a:buNone/>
            </a:pPr>
            <a:r>
              <a:rPr lang="ru-RU" sz="2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аномалии развития в различных отделах мозга: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 лобных долях, в </a:t>
            </a:r>
            <a:r>
              <a:rPr lang="ru-RU" sz="20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лимбической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системе, в стволовых структурах, в IV желудочке мозга, в мозжечке; </a:t>
            </a:r>
          </a:p>
          <a:p>
            <a:pPr marL="0" indent="432000" algn="just">
              <a:spcBef>
                <a:spcPts val="0"/>
              </a:spcBef>
              <a:buNone/>
            </a:pPr>
            <a:r>
              <a:rPr lang="ru-RU" sz="2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хромосомные (генные) аномалии: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слабая Х-хромосома у одного из родителей (наследственность), конфликт между генами отца и матери, мутация гена неурексина-1; </a:t>
            </a:r>
          </a:p>
          <a:p>
            <a:pPr marL="0" indent="432000" algn="just">
              <a:spcBef>
                <a:spcPts val="0"/>
              </a:spcBef>
              <a:buNone/>
            </a:pPr>
            <a:r>
              <a:rPr lang="ru-RU" sz="2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биологический и химический дисбаланс: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недостаток белка, повышенный уровень в крови </a:t>
            </a:r>
            <a:r>
              <a:rPr lang="ru-RU" sz="20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серотонина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нарушение обмена веществ, нарушение гормонального статуса (повышенный уровень тестостерона)</a:t>
            </a:r>
            <a:r>
              <a:rPr lang="ru-RU" sz="20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т.д.;</a:t>
            </a:r>
          </a:p>
          <a:p>
            <a:pPr marL="0" indent="432000" algn="just">
              <a:spcBef>
                <a:spcPts val="0"/>
              </a:spcBef>
              <a:buNone/>
            </a:pPr>
            <a:r>
              <a:rPr lang="ru-RU" sz="2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дождливая погода: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процент </a:t>
            </a:r>
            <a:r>
              <a:rPr lang="ru-RU" sz="20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аутистов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среди детей до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трёх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лет, проживающих в «дождливых» штатах США, значительно выше, чем среди детей из «солнечных» штатов.</a:t>
            </a:r>
          </a:p>
          <a:p>
            <a:pPr marL="0" indent="432000" algn="just">
              <a:spcBef>
                <a:spcPts val="0"/>
              </a:spcBef>
              <a:buNone/>
            </a:pP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95988" y="332656"/>
            <a:ext cx="4948012" cy="62299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Технологии (методы) коррекции аутизма</a:t>
            </a:r>
            <a:r>
              <a:rPr lang="ru-RU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3968" y="1124744"/>
            <a:ext cx="4618856" cy="5499586"/>
          </a:xfrm>
        </p:spPr>
        <p:txBody>
          <a:bodyPr>
            <a:normAutofit fontScale="92500" lnSpcReduction="20000"/>
          </a:bodyPr>
          <a:lstStyle/>
          <a:p>
            <a:pPr marL="0" indent="432000">
              <a:lnSpc>
                <a:spcPct val="120000"/>
              </a:lnSpc>
              <a:spcBef>
                <a:spcPts val="0"/>
              </a:spcBef>
              <a:buNone/>
            </a:pP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43200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9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Эвритмия. </a:t>
            </a:r>
          </a:p>
          <a:p>
            <a:pPr marL="0" indent="43200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9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Изменение точки отсчета.</a:t>
            </a:r>
          </a:p>
          <a:p>
            <a:pPr marL="0" indent="43200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9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TEACCH терапия (США, Европа). </a:t>
            </a:r>
          </a:p>
          <a:p>
            <a:pPr marL="0" indent="43200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9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Терапия ежедневной жизнью </a:t>
            </a:r>
          </a:p>
          <a:p>
            <a:pPr marL="0" indent="43200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9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(Япония). </a:t>
            </a:r>
          </a:p>
          <a:p>
            <a:pPr marL="0" indent="43200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9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Эмоционально-уровневый подход. </a:t>
            </a:r>
          </a:p>
          <a:p>
            <a:pPr marL="0" indent="43200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9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Холдинг-терапия. </a:t>
            </a:r>
          </a:p>
          <a:p>
            <a:pPr marL="0" indent="43200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9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Метод сенсорной интеграции. </a:t>
            </a:r>
          </a:p>
          <a:p>
            <a:pPr marL="0" indent="43200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9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Музыкальная терапия.</a:t>
            </a:r>
          </a:p>
          <a:p>
            <a:pPr marL="0" indent="43200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9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Зоотерапия</a:t>
            </a:r>
            <a:r>
              <a:rPr lang="ru-RU" sz="19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19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дельфинотерапия</a:t>
            </a:r>
            <a:r>
              <a:rPr lang="ru-RU" sz="19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marL="0" indent="43200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9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иппотерапия</a:t>
            </a:r>
            <a:r>
              <a:rPr lang="ru-RU" sz="19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9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гататерапия</a:t>
            </a:r>
            <a:r>
              <a:rPr lang="ru-RU" sz="19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0" indent="43200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9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Метод прикладного анализа </a:t>
            </a:r>
          </a:p>
          <a:p>
            <a:pPr marL="0" indent="43200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9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поведения ABA (</a:t>
            </a:r>
            <a:r>
              <a:rPr lang="ru-RU" sz="19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Applied</a:t>
            </a:r>
            <a:r>
              <a:rPr lang="ru-RU" sz="19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behavior</a:t>
            </a:r>
            <a:r>
              <a:rPr lang="ru-RU" sz="19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43200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9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analysis</a:t>
            </a:r>
            <a:r>
              <a:rPr lang="ru-RU" sz="19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marL="0" indent="43200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9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Метод «</a:t>
            </a:r>
            <a:r>
              <a:rPr lang="ru-RU" sz="19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Томатис</a:t>
            </a:r>
            <a:r>
              <a:rPr lang="ru-RU" sz="19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». </a:t>
            </a:r>
          </a:p>
          <a:p>
            <a:pPr marL="0" indent="43200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9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Арт-терапия</a:t>
            </a:r>
            <a:r>
              <a:rPr lang="ru-RU" sz="19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9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сказкотерапия</a:t>
            </a:r>
            <a:r>
              <a:rPr lang="ru-RU" sz="19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песочная</a:t>
            </a:r>
          </a:p>
          <a:p>
            <a:pPr marL="0" indent="43200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9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терапия и т.д.. </a:t>
            </a:r>
          </a:p>
          <a:p>
            <a:pPr marL="0" indent="432000">
              <a:lnSpc>
                <a:spcPct val="120000"/>
              </a:lnSpc>
              <a:spcBef>
                <a:spcPts val="0"/>
              </a:spcBef>
              <a:buNone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332656"/>
            <a:ext cx="417646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2060"/>
                </a:solidFill>
                <a:effectLst>
                  <a:reflection blurRad="6350" stA="60000" endA="900" endPos="60000" dist="60007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МЕДИКАМЕНТОЗНЫЙ МЕТОД ЛЕЧЕНИЯ АУТИЗМА</a:t>
            </a:r>
            <a:endParaRPr lang="ru-RU" sz="2000" dirty="0">
              <a:effectLst>
                <a:reflection blurRad="6350" stA="60000" endA="900" endPos="60000" dist="60007" dir="5400000" sy="-100000" algn="bl" rotWithShape="0"/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908720"/>
            <a:ext cx="4572000" cy="6130909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indent="432000">
              <a:spcBef>
                <a:spcPts val="0"/>
              </a:spcBef>
              <a:buNone/>
            </a:pPr>
            <a:endParaRPr lang="ru-RU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432000">
              <a:spcBef>
                <a:spcPts val="0"/>
              </a:spcBef>
              <a:buNone/>
            </a:pPr>
            <a:endParaRPr lang="ru-RU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432000">
              <a:spcBef>
                <a:spcPts val="0"/>
              </a:spcBef>
              <a:buNone/>
            </a:pPr>
            <a:r>
              <a:rPr lang="ru-RU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лекарства: 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антидепрессанты, нейролептики, противоэпилептические средства, </a:t>
            </a:r>
            <a:r>
              <a:rPr lang="ru-RU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ноотропные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препараты и т.д.;</a:t>
            </a:r>
          </a:p>
          <a:p>
            <a:pPr marL="0" indent="432000">
              <a:spcBef>
                <a:spcPts val="0"/>
              </a:spcBef>
              <a:buNone/>
            </a:pP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остеопатия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мануальная терапия, пальпация (воздействие пальцами рук на тело человека);</a:t>
            </a:r>
          </a:p>
          <a:p>
            <a:pPr marL="0" indent="432000">
              <a:spcBef>
                <a:spcPts val="0"/>
              </a:spcBef>
              <a:buNone/>
            </a:pP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- гомеопатия; </a:t>
            </a:r>
          </a:p>
          <a:p>
            <a:pPr marL="0" indent="432000">
              <a:spcBef>
                <a:spcPts val="0"/>
              </a:spcBef>
              <a:buNone/>
            </a:pP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- электростимуляция. </a:t>
            </a:r>
          </a:p>
          <a:p>
            <a:pPr lvl="0" indent="450850">
              <a:lnSpc>
                <a:spcPct val="120000"/>
              </a:lnSpc>
            </a:pPr>
            <a:r>
              <a:rPr lang="ru-RU" b="1" i="1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Биомедицинское лечение аутизма: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450850" eaLnBrk="0" hangingPunct="0">
              <a:lnSpc>
                <a:spcPct val="120000"/>
              </a:lnSpc>
            </a:pPr>
            <a:r>
              <a:rPr lang="ru-RU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обогащение витаминами;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450850" eaLnBrk="0" hangingPunct="0">
              <a:lnSpc>
                <a:spcPct val="120000"/>
              </a:lnSpc>
            </a:pPr>
            <a:r>
              <a:rPr lang="ru-RU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нормализация питания;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450850" eaLnBrk="0" hangingPunct="0">
              <a:lnSpc>
                <a:spcPct val="120000"/>
              </a:lnSpc>
            </a:pPr>
            <a:r>
              <a:rPr lang="ru-RU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введение без </a:t>
            </a:r>
            <a:r>
              <a:rPr lang="ru-RU" dirty="0" err="1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глютеновых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без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казеиновых и без соевых диет;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450850" eaLnBrk="0" hangingPunct="0">
              <a:lnSpc>
                <a:spcPct val="120000"/>
              </a:lnSpc>
            </a:pPr>
            <a:r>
              <a:rPr lang="ru-RU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применение антибактериальной и </a:t>
            </a:r>
            <a:r>
              <a:rPr lang="ru-RU" dirty="0" err="1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антикандидозной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терапий;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450850" eaLnBrk="0" hangingPunct="0">
              <a:lnSpc>
                <a:spcPct val="120000"/>
              </a:lnSpc>
            </a:pPr>
            <a:r>
              <a:rPr lang="ru-RU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поддержка иммунной системы;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450850" eaLnBrk="0" hangingPunct="0">
              <a:lnSpc>
                <a:spcPct val="120000"/>
              </a:lnSpc>
            </a:pPr>
            <a:r>
              <a:rPr lang="ru-RU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выведение тяжёлых металлов.  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Коррекционно-развивающая (психологическая) работа с </a:t>
            </a:r>
            <a:r>
              <a:rPr lang="ru-RU" sz="20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аутичным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ребенком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285860"/>
            <a:ext cx="8501122" cy="5357850"/>
          </a:xfrm>
        </p:spPr>
        <p:txBody>
          <a:bodyPr>
            <a:noAutofit/>
          </a:bodyPr>
          <a:lstStyle/>
          <a:p>
            <a:pPr marL="0" indent="432000" algn="just">
              <a:spcBef>
                <a:spcPts val="0"/>
              </a:spcBef>
              <a:buNone/>
            </a:pPr>
            <a:r>
              <a:rPr lang="ru-RU" sz="2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- 1 этап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– создание адекватно организованной среды.</a:t>
            </a:r>
          </a:p>
          <a:p>
            <a:pPr marL="0" indent="432000" algn="just">
              <a:spcBef>
                <a:spcPts val="0"/>
              </a:spcBef>
              <a:buNone/>
            </a:pPr>
            <a:r>
              <a:rPr lang="ru-RU" sz="2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- 2 этап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- отработка важнейшей реакции оживления и слежения: </a:t>
            </a:r>
          </a:p>
          <a:p>
            <a:pPr marL="0" indent="432000" algn="just">
              <a:spcBef>
                <a:spcPts val="0"/>
              </a:spcBef>
              <a:buNone/>
            </a:pP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формирование зрительно-моторного комплекса в процессе манипуляции с предметами;</a:t>
            </a:r>
          </a:p>
          <a:p>
            <a:pPr marL="0" indent="432000" algn="just">
              <a:spcBef>
                <a:spcPts val="0"/>
              </a:spcBef>
              <a:buNone/>
            </a:pP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развитие тактильного, зрительно-тактильного, кинестетического, мышечного восприятия. 	</a:t>
            </a:r>
          </a:p>
          <a:p>
            <a:pPr marL="0" indent="432000" algn="just">
              <a:spcBef>
                <a:spcPts val="0"/>
              </a:spcBef>
              <a:buNone/>
            </a:pPr>
            <a:r>
              <a:rPr lang="ru-RU" sz="2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- 3 этап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– переход от </a:t>
            </a:r>
            <a:r>
              <a:rPr lang="ru-RU" sz="20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манипулятивной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игры к сюжетной игре: </a:t>
            </a:r>
          </a:p>
          <a:p>
            <a:pPr marL="0" indent="432000" algn="just">
              <a:spcBef>
                <a:spcPts val="0"/>
              </a:spcBef>
              <a:buNone/>
            </a:pP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побуждение к деятельности;</a:t>
            </a:r>
          </a:p>
          <a:p>
            <a:pPr marL="0" indent="432000" algn="just">
              <a:spcBef>
                <a:spcPts val="0"/>
              </a:spcBef>
              <a:buNone/>
            </a:pP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многократное повторение игр;</a:t>
            </a:r>
          </a:p>
          <a:p>
            <a:pPr marL="0" indent="432000" algn="just">
              <a:spcBef>
                <a:spcPts val="0"/>
              </a:spcBef>
              <a:buNone/>
            </a:pP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формирование игровых штампов с постоянным использованием зрительно-моторного комплекса.</a:t>
            </a:r>
          </a:p>
          <a:p>
            <a:pPr marL="0" indent="432000" algn="just">
              <a:spcBef>
                <a:spcPts val="0"/>
              </a:spcBef>
              <a:buNone/>
            </a:pPr>
            <a:r>
              <a:rPr lang="ru-RU" sz="2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- 4 этап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– введение более сложных (коммуникативных) игр и моторной деятельности. </a:t>
            </a:r>
          </a:p>
          <a:p>
            <a:pPr marL="0" indent="432000" algn="just">
              <a:spcBef>
                <a:spcPts val="0"/>
              </a:spcBef>
              <a:buNone/>
            </a:pP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432000" algn="just">
              <a:spcBef>
                <a:spcPts val="0"/>
              </a:spcBef>
              <a:buNone/>
            </a:pP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Словесные инструкции необходимо давать в краткой форме, конкретно, последовательно и многократно.</a:t>
            </a:r>
          </a:p>
          <a:p>
            <a:pPr marL="0" indent="432000" algn="just">
              <a:spcBef>
                <a:spcPts val="0"/>
              </a:spcBef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sz="2000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611560" y="188640"/>
            <a:ext cx="7992888" cy="1133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ОБРАЗОВАНИЕ ДЕТЕЙ С АУТИСТИЧЕСКИМИ РАССТРОЙСТВАМИ</a:t>
            </a:r>
            <a:endParaRPr kumimoji="0" lang="ru-RU" sz="2400" b="0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>
                <a:reflection blurRad="6350" stA="50000" endA="300" endPos="50000" dist="60007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1305342"/>
            <a:ext cx="8496944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32000" algn="just"/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Неоднородность состава детей с аутизмом требует разработки дифференцированного образовательного стандарта, включающего варианты, дающие возможность максимально охватить этих детей образованием вне зависимости от места проживания, вида образовательного учреждения, тяжести нарушения развития, способности к освоению </a:t>
            </a:r>
            <a:r>
              <a:rPr lang="ru-RU" sz="2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«цензового»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образования. </a:t>
            </a:r>
          </a:p>
          <a:p>
            <a:pPr indent="432000" algn="just"/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Границы между вариативными формами специального стандарта как и границы между специальным и общим образовательным пространством должны быть проницаемы для ребенка с аутизмом. </a:t>
            </a:r>
          </a:p>
          <a:p>
            <a:pPr indent="432000" algn="just"/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4509120"/>
            <a:ext cx="835292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32000" algn="just"/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Предмет стандартизации образования детей с аутизмом в совпадает с общим и включает:</a:t>
            </a:r>
          </a:p>
          <a:p>
            <a:pPr indent="432000" algn="just"/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результаты образования на каждой ступени; </a:t>
            </a:r>
          </a:p>
          <a:p>
            <a:pPr indent="432000" algn="just"/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структура образовательной программы; </a:t>
            </a:r>
          </a:p>
          <a:p>
            <a:pPr indent="432000" algn="just"/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условия, необходимые для получения образования.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8472518" cy="128588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2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Никольская О.С.</a:t>
            </a:r>
            <a:br>
              <a:rPr lang="ru-RU" sz="22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Специальный федеральный государственный стандарт специального образования детей с нарушениями развития </a:t>
            </a:r>
            <a:r>
              <a:rPr lang="ru-RU" sz="20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аутистического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спектра (рабочие материалы) //Альманах института коррекционной педагогики. 2013. №13. </a:t>
            </a:r>
            <a:b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916832"/>
            <a:ext cx="8229600" cy="4714908"/>
          </a:xfrm>
        </p:spPr>
        <p:txBody>
          <a:bodyPr/>
          <a:lstStyle/>
          <a:p>
            <a:pPr marL="0" indent="457200">
              <a:spcBef>
                <a:spcPts val="0"/>
              </a:spcBef>
              <a:buNone/>
            </a:pP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4572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…наиболее перспективной формой школьного обучения </a:t>
            </a:r>
            <a:r>
              <a:rPr lang="ru-RU" sz="20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аутичного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ребенка представляется постепенная, индивидуально дозированная и специально поддержанная интеграция в группу или класс детей с отсутствием или меньшей выраженностью проблем коммуникации, возможности которых на данном этапе оцениваются как сопоставимые с его собственной способностью к обучению. </a:t>
            </a:r>
          </a:p>
          <a:p>
            <a:pPr marL="0" indent="4572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Это может быть как класс общеобразовательной школы, так и классы для детей с ЗПР,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УО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  <a:buNone/>
            </a:pP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432000" algn="just">
              <a:lnSpc>
                <a:spcPct val="150000"/>
              </a:lnSpc>
              <a:spcBef>
                <a:spcPts val="0"/>
              </a:spcBef>
              <a:buNone/>
            </a:pP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432000">
              <a:spcBef>
                <a:spcPts val="0"/>
              </a:spcBef>
              <a:buNone/>
            </a:pP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715436" cy="100010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16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Никольская О.С.</a:t>
            </a:r>
            <a:br>
              <a:rPr lang="ru-RU" sz="1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Специальный федеральный государственный стандарт специального образования детей с нарушениями развития </a:t>
            </a:r>
            <a:r>
              <a:rPr lang="ru-RU" sz="1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аутистического</a:t>
            </a:r>
            <a:r>
              <a:rPr lang="ru-RU" sz="1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спектра (рабочие материалы) //Альманах института коррекционной педагогики. 2013. №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13. 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428712"/>
            <a:ext cx="8643998" cy="5429288"/>
          </a:xfrm>
        </p:spPr>
        <p:txBody>
          <a:bodyPr>
            <a:normAutofit fontScale="25000" lnSpcReduction="20000"/>
          </a:bodyPr>
          <a:lstStyle/>
          <a:p>
            <a:pPr marL="0" indent="432000">
              <a:spcBef>
                <a:spcPts val="0"/>
              </a:spcBef>
              <a:buNone/>
            </a:pP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432000" algn="just">
              <a:spcBef>
                <a:spcPts val="0"/>
              </a:spcBef>
              <a:buNone/>
            </a:pPr>
            <a:r>
              <a:rPr lang="ru-RU" sz="7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соответствии с тяжестью </a:t>
            </a:r>
            <a:r>
              <a:rPr lang="ru-RU" sz="72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аутистических</a:t>
            </a:r>
            <a:r>
              <a:rPr lang="ru-RU" sz="7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проблем и степени нарушения психического развития мы выделяем четыре группы детей с аутизмом, приводим их характеристики, наиболее значимые для организации обучения, начиная от наиболее тяжелых форм к более легким: </a:t>
            </a:r>
          </a:p>
          <a:p>
            <a:pPr marL="0" indent="432000" algn="just">
              <a:spcBef>
                <a:spcPts val="0"/>
              </a:spcBef>
              <a:buNone/>
            </a:pP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432000" algn="just">
              <a:spcBef>
                <a:spcPts val="0"/>
              </a:spcBef>
              <a:buNone/>
            </a:pPr>
            <a:r>
              <a:rPr lang="ru-RU" sz="7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дети практически не имеют активной избирательности в контактах со средой и людьми и, соответственно, демонстрируют полевое поведение, почти не реагируют на обращение и сами не пользуются речью и невербальными средствами коммуникации; </a:t>
            </a:r>
          </a:p>
          <a:p>
            <a:pPr marL="0" indent="432000" algn="just">
              <a:spcBef>
                <a:spcPts val="0"/>
              </a:spcBef>
              <a:buNone/>
            </a:pP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432000" algn="just">
              <a:spcBef>
                <a:spcPts val="0"/>
              </a:spcBef>
              <a:buNone/>
            </a:pPr>
            <a:r>
              <a:rPr lang="ru-RU" sz="7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дети, имеют лишь примитивные стереотипные формы активного контакта, стремятся к скрупулезному сохранению постоянства и порядка в окружающем и сами используют лишь стереотипные формы поведения, в том числе речевого; </a:t>
            </a:r>
          </a:p>
          <a:p>
            <a:pPr marL="0" indent="432000" algn="just">
              <a:lnSpc>
                <a:spcPct val="120000"/>
              </a:lnSpc>
              <a:spcBef>
                <a:spcPts val="0"/>
              </a:spcBef>
              <a:buNone/>
            </a:pP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43200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7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дети, имеют развернутые, но крайне косные формы контакта с окружающим и окружающими - достаточно сложные, но жесткие программы поведения (в том числе речевого), плохо адаптируемые к меняющимся обстоятельствам. Это создает экстремальные трудности во взаимодействии с людьми и обстоятельствами; </a:t>
            </a:r>
          </a:p>
          <a:p>
            <a:pPr marL="0" indent="432000" algn="just">
              <a:lnSpc>
                <a:spcPct val="120000"/>
              </a:lnSpc>
              <a:spcBef>
                <a:spcPts val="0"/>
              </a:spcBef>
              <a:buNone/>
            </a:pP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43200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7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дети, доступны произвольной организации, но имеют выраженные проблемы концентрации внимания и задержаны в </a:t>
            </a:r>
            <a:r>
              <a:rPr lang="ru-RU" sz="72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психоречевом</a:t>
            </a:r>
            <a:r>
              <a:rPr lang="ru-RU" sz="7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и социальном развитии. Трудности взаимодействия с людьми и меняющимися обстоятельствами проявляется в том, что, осваивая социальные правила поведения, дети стереотипно следуют им, проявляя социальную незрелость и наивность. </a:t>
            </a:r>
          </a:p>
          <a:p>
            <a:pPr algn="just">
              <a:buFontTx/>
              <a:buChar char="-"/>
            </a:pPr>
            <a:endParaRPr lang="ru-RU" sz="7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Особые образовательные потребности детей с аутизмом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857232"/>
            <a:ext cx="8643998" cy="6000768"/>
          </a:xfrm>
        </p:spPr>
        <p:txBody>
          <a:bodyPr/>
          <a:lstStyle/>
          <a:p>
            <a:pPr marL="0" indent="432000" algn="just">
              <a:spcBef>
                <a:spcPts val="0"/>
              </a:spcBef>
              <a:buNone/>
            </a:pPr>
            <a:r>
              <a:rPr lang="ru-RU" sz="2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Общие и специфические: </a:t>
            </a:r>
          </a:p>
          <a:p>
            <a:pPr marL="0" indent="432000" algn="just">
              <a:spcBef>
                <a:spcPts val="0"/>
              </a:spcBef>
              <a:buNone/>
            </a:pP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в получении специальной помощи средствами образования сразу же после выявления первичного нарушения развития; </a:t>
            </a:r>
          </a:p>
          <a:p>
            <a:pPr marL="0" indent="432000" algn="just">
              <a:spcBef>
                <a:spcPts val="0"/>
              </a:spcBef>
              <a:buNone/>
            </a:pP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в периоде индивидуальной подготовки к школьному обучению; </a:t>
            </a:r>
          </a:p>
          <a:p>
            <a:pPr marL="0" indent="432000" algn="just">
              <a:spcBef>
                <a:spcPts val="0"/>
              </a:spcBef>
              <a:buNone/>
            </a:pP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в индивидуально дозированном введении в ситуацию обучения в группе детей; </a:t>
            </a:r>
          </a:p>
          <a:p>
            <a:pPr marL="0" indent="432000" algn="just">
              <a:spcBef>
                <a:spcPts val="0"/>
              </a:spcBef>
              <a:buNone/>
            </a:pP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в специальной работе педагога по установлению и развитию эмоционального контакта с ребенком, позволяющего оказать ему помощь в осмыслении происходящего; </a:t>
            </a:r>
          </a:p>
          <a:p>
            <a:pPr marL="0" indent="432000" algn="just">
              <a:spcBef>
                <a:spcPts val="0"/>
              </a:spcBef>
              <a:buNone/>
            </a:pP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в создании условий обучения, обеспечивающих сенсорный и эмоциональный комфорт ребенка, дозировать введение в его жизнь новизны; </a:t>
            </a:r>
          </a:p>
          <a:p>
            <a:pPr marL="0" indent="432000" algn="just">
              <a:spcBef>
                <a:spcPts val="0"/>
              </a:spcBef>
              <a:buNone/>
            </a:pP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в специальной отработке форм адекватного учебного поведения ребенка, навыков коммуникации и взаимодействия с учителем; </a:t>
            </a:r>
          </a:p>
          <a:p>
            <a:pPr marL="0" indent="432000" algn="just">
              <a:spcBef>
                <a:spcPts val="0"/>
              </a:spcBef>
              <a:buNone/>
            </a:pP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в особенно четкой и упорядоченной временно-пространственной структуре образовательной среды, поддерживающей учебную деятельность ребенка; </a:t>
            </a:r>
          </a:p>
          <a:p>
            <a:pPr algn="just">
              <a:buNone/>
            </a:pP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- в организации обучения с учетом специфики освоения навыков и усвоения информации при аутизме; </a:t>
            </a:r>
          </a:p>
          <a:p>
            <a:pPr algn="just"/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401080" cy="714380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Особые образовательные потребности детей с аутизмом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548680"/>
            <a:ext cx="8715436" cy="5786478"/>
          </a:xfrm>
        </p:spPr>
        <p:txBody>
          <a:bodyPr>
            <a:noAutofit/>
          </a:bodyPr>
          <a:lstStyle/>
          <a:p>
            <a:pPr marL="0" indent="432000" algn="just">
              <a:spcBef>
                <a:spcPts val="0"/>
              </a:spcBef>
              <a:buNone/>
            </a:pPr>
            <a:r>
              <a:rPr lang="ru-RU" sz="2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(продолжение)</a:t>
            </a:r>
          </a:p>
          <a:p>
            <a:pPr marL="0" indent="432000" algn="just">
              <a:spcBef>
                <a:spcPts val="0"/>
              </a:spcBef>
              <a:buNone/>
            </a:pP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в постоянной помощи ребенку в осмыслении усваиваемых знаний и умений, не допускающем их механического использования для </a:t>
            </a:r>
            <a:r>
              <a:rPr lang="ru-RU" sz="20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аутостимуляции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; </a:t>
            </a:r>
          </a:p>
          <a:p>
            <a:pPr marL="0" indent="432000" algn="just">
              <a:spcBef>
                <a:spcPts val="0"/>
              </a:spcBef>
              <a:buNone/>
            </a:pP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во введении специальных разделов обучения, способствующих формированию представлений об окружающем, отработке средств коммуникации социально-бытовых навыков; </a:t>
            </a:r>
          </a:p>
          <a:p>
            <a:pPr marL="0" indent="432000" algn="just">
              <a:spcBef>
                <a:spcPts val="0"/>
              </a:spcBef>
              <a:buNone/>
            </a:pP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в индивидуализации программы обучения, в том числе для использования в социальном развитии ребенка существующих у него избирательных способностей; </a:t>
            </a:r>
          </a:p>
          <a:p>
            <a:pPr marL="0" indent="432000" algn="just">
              <a:spcBef>
                <a:spcPts val="0"/>
              </a:spcBef>
              <a:buNone/>
            </a:pP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в оценке достижений ребенка с учетом специфики шкалы простого и сложного при аутизме; </a:t>
            </a:r>
          </a:p>
          <a:p>
            <a:pPr marL="0" indent="432000" algn="just">
              <a:spcBef>
                <a:spcPts val="0"/>
              </a:spcBef>
              <a:buNone/>
            </a:pP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в психологическом сопровождении, оптимизирующем взаимодействие ребенка с педагогами и соучениками; </a:t>
            </a:r>
          </a:p>
          <a:p>
            <a:pPr marL="0" indent="432000" algn="just">
              <a:spcBef>
                <a:spcPts val="0"/>
              </a:spcBef>
              <a:buNone/>
            </a:pP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в психологическом сопровождении, отлаживающем взаимодействие семьи и образовательного учреждения; </a:t>
            </a:r>
          </a:p>
          <a:p>
            <a:pPr marL="0" indent="432000" algn="just">
              <a:spcBef>
                <a:spcPts val="0"/>
              </a:spcBef>
              <a:buNone/>
            </a:pP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в индивидуально дозированном и постепенном расширении образовательного пространства ребенка за пределы образовательного учреждения. </a:t>
            </a:r>
          </a:p>
          <a:p>
            <a:pPr algn="just"/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436096" y="260648"/>
            <a:ext cx="345638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Есть </a:t>
            </a:r>
            <a:r>
              <a:rPr lang="ru-RU" sz="1400" b="1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дети, живущие </a:t>
            </a:r>
            <a:r>
              <a:rPr lang="ru-RU" sz="14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400" b="1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своём </a:t>
            </a:r>
            <a:r>
              <a:rPr lang="ru-RU" sz="14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собственном мире </a:t>
            </a:r>
            <a:r>
              <a:rPr lang="ru-RU" sz="1400" b="1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14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не желающие ничего знать о нашем</a:t>
            </a:r>
            <a:r>
              <a:rPr lang="ru-RU" sz="1400" b="1" dirty="0">
                <a:solidFill>
                  <a:srgbClr val="002060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…</a:t>
            </a:r>
          </a:p>
        </p:txBody>
      </p:sp>
      <p:pic>
        <p:nvPicPr>
          <p:cNvPr id="3" name="Рисунок 2" descr="IMG_20150311_104323.jpg"/>
          <p:cNvPicPr>
            <a:picLocks noChangeAspect="1"/>
          </p:cNvPicPr>
          <p:nvPr/>
        </p:nvPicPr>
        <p:blipFill>
          <a:blip r:embed="rId2" cstate="print"/>
          <a:srcRect l="12913" t="3509" r="9570"/>
          <a:stretch>
            <a:fillRect/>
          </a:stretch>
        </p:blipFill>
        <p:spPr>
          <a:xfrm>
            <a:off x="395536" y="3933056"/>
            <a:ext cx="3600400" cy="2520936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5" name="Прямоугольник 4"/>
          <p:cNvSpPr/>
          <p:nvPr/>
        </p:nvSpPr>
        <p:spPr>
          <a:xfrm>
            <a:off x="4283968" y="1196752"/>
            <a:ext cx="4572000" cy="59093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 последнее время, значительно увеличилось число детей с ранним детским аутизмом и детей с </a:t>
            </a:r>
            <a:r>
              <a:rPr lang="ru-RU" sz="20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аутичными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компонентами. </a:t>
            </a:r>
          </a:p>
          <a:p>
            <a:pPr algn="just"/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Детский аутизм проявляется в различных формах, при различных уровнях интеллектуального развития, поэтому ребенка с аутизмом можно обнаружить и в специальном, и в обычном образовательном учреждении.</a:t>
            </a:r>
          </a:p>
          <a:p>
            <a:pPr algn="just"/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В 2014 – 2015 учебном году в МБОУ СОШ №1 в  1 коррекционный класс </a:t>
            </a:r>
            <a:r>
              <a:rPr lang="en-US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VIII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вида поступили дети с РДА.</a:t>
            </a:r>
          </a:p>
          <a:p>
            <a:pPr algn="just"/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 С этого момента  в нашей работе возникла проблема более глубокого изучения таких детей.</a:t>
            </a:r>
          </a:p>
          <a:p>
            <a:pPr algn="just"/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IMG_20150408_123656.jpg"/>
          <p:cNvPicPr>
            <a:picLocks noChangeAspect="1"/>
          </p:cNvPicPr>
          <p:nvPr/>
        </p:nvPicPr>
        <p:blipFill>
          <a:blip r:embed="rId3" cstate="print"/>
          <a:srcRect l="10801" t="11151" r="18267" b="30050"/>
          <a:stretch>
            <a:fillRect/>
          </a:stretch>
        </p:blipFill>
        <p:spPr>
          <a:xfrm>
            <a:off x="179512" y="764704"/>
            <a:ext cx="1864492" cy="2747674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8" name="Рисунок 7" descr="DSC01742.jpg"/>
          <p:cNvPicPr>
            <a:picLocks noChangeAspect="1"/>
          </p:cNvPicPr>
          <p:nvPr/>
        </p:nvPicPr>
        <p:blipFill>
          <a:blip r:embed="rId4" cstate="print"/>
          <a:srcRect l="10812" t="19122" r="15444" b="8426"/>
          <a:stretch>
            <a:fillRect/>
          </a:stretch>
        </p:blipFill>
        <p:spPr>
          <a:xfrm rot="5400000">
            <a:off x="1763687" y="1124745"/>
            <a:ext cx="2736305" cy="2016224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79512" y="260648"/>
            <a:ext cx="8784976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1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Прагматическое использование речи.</a:t>
            </a:r>
            <a:endParaRPr kumimoji="0" lang="ru-RU" sz="1400" b="0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В течение двух лет мать молодого человека, страдающего аутизмом, пыталась поправлять его, говоря ему: «Не так. Нормальные люди так не делают». Сын останавливался. Затем мать добавляла: «Ты ведь хочешь выглядеть нормальным человеком, правда?», на что тот отвечал: «Да». Но однажды матери пришло в голову спросить сына: «А ты знаешь, что означает слово «нормальный»?» Сын снова ответил: «Да», что очень порадовало мать. Но когда она попыталась добиться от него определения этого слова, он сказал: «Это вторая кнопка слева на стиральной машине» (</a:t>
            </a:r>
            <a:r>
              <a:rPr kumimoji="0" lang="ru-RU" sz="1400" b="0" i="0" u="none" strike="noStrike" cap="none" normalizeH="0" baseline="0" dirty="0" err="1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Donnellan</a:t>
            </a:r>
            <a:r>
              <a:rPr kumimoji="0" lang="ru-RU" sz="14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1988).</a:t>
            </a:r>
            <a:endParaRPr kumimoji="0" lang="ru-RU" sz="1400" b="0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Звонит телефон. Мать спрашивает </a:t>
            </a:r>
            <a:r>
              <a:rPr kumimoji="0" lang="ru-RU" sz="1400" b="0" i="0" u="none" strike="noStrike" cap="none" normalizeH="0" baseline="0" dirty="0" err="1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аутичного</a:t>
            </a:r>
            <a:r>
              <a:rPr kumimoji="0" lang="ru-RU" sz="14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сына: «Ты можешь поднять трубку?». Ответ: «Да» (продолжая бездействовать) (</a:t>
            </a:r>
            <a:r>
              <a:rPr kumimoji="0" lang="en-US" sz="1400" b="0" i="0" u="none" strike="noStrike" cap="none" normalizeH="0" baseline="0" dirty="0" err="1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Frith</a:t>
            </a:r>
            <a:r>
              <a:rPr kumimoji="0" lang="en-US" sz="14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1989).</a:t>
            </a:r>
            <a:endParaRPr kumimoji="0" lang="en-US" sz="1400" b="0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021460" y="0"/>
            <a:ext cx="465512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ОСОБЫЕ ДЕТИ – ОСОБЫЙ ВЗГЛЯД НА МИР</a:t>
            </a:r>
            <a:endParaRPr lang="ru-RU" sz="1600" dirty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43808" y="2204864"/>
            <a:ext cx="27685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СОЧИНЕНИЯ АУТИСТОВ</a:t>
            </a:r>
            <a:endParaRPr lang="ru-RU" sz="1600" dirty="0">
              <a:solidFill>
                <a:srgbClr val="002060"/>
              </a:soli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2420888"/>
            <a:ext cx="864096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Сергей Т., 11 лет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Мужчины и женщины </a:t>
            </a:r>
          </a:p>
          <a:p>
            <a:pPr indent="457200" algn="just"/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Чем отличаются мужчины от женщин?</a:t>
            </a:r>
            <a:r>
              <a:rPr lang="ru-RU" sz="14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57200" algn="just"/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Женщины, во-первых, рождают детей. Во-вторых, иногда водят в детский сад и больше проводят времени с детьми. Мужчины ремонтируют приборы, а женщины нет. Женщины, бывает, работают докторами, учителями или воспитателями в детском садике. Мужчины работают строителями. Мужчины рисуют на руках и делают татуировки. Женщины слабые, а мужчины сильные. У женщин пальцы тоньше и кожа белее. Мужчины любят в компьютерные игры, в видеоигры играть. </a:t>
            </a:r>
          </a:p>
          <a:p>
            <a:pPr indent="457200" algn="just"/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Чем похожи женщины и мужчины?</a:t>
            </a:r>
            <a:r>
              <a:rPr lang="ru-RU" sz="14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57200" algn="just"/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Это люди. Бывает, оба воспитывают детей. Две руки, два глаза, один нос, один рот, очень много волос, два уха, две ноги, два колена, два локтя, и две кисти руки. Едят, пьют, разговаривают, бегают, ходят, прыгают.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79512" y="4180344"/>
            <a:ext cx="878497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 algn="just" eaLnBrk="0" hangingPunct="0"/>
            <a:endParaRPr lang="ru-RU" sz="1400" b="1" dirty="0">
              <a:solidFill>
                <a:srgbClr val="00206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indent="450850" algn="just" eaLnBrk="0" hangingPunct="0"/>
            <a:endParaRPr lang="ru-RU" sz="1400" b="1" dirty="0">
              <a:solidFill>
                <a:srgbClr val="00206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indent="450850" algn="just" eaLnBrk="0" hangingPunct="0"/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Аня М., 11 лет. Как </a:t>
            </a:r>
            <a:r>
              <a:rPr lang="ru-RU" sz="1400" b="1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 провела </a:t>
            </a: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лето</a:t>
            </a:r>
          </a:p>
          <a:p>
            <a:pPr lvl="0" indent="450850" algn="just" eaLnBrk="0" hangingPunct="0"/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Однажды я воткнула в кресло иголку и оставила на диване ножницы. Вилку на стуле. Многим девочкам я положила кнопку. Я колола всех девочек ножами, ножницами, иголками, спицами, вилками, топором, пилой. Все называли меня «Оля – хулиганка». Я ещё больше хулиганила. Я выбрасывала всех с балкона. 2 погибли. Я хотела изжить всех. Они даже на двери написали «Осторожно, опасная Оля». Я ещё больше разозлилась и стала всех бить 2 до полусмерти. На них я натравила собак. Их загрызли до смерти. А всё из-за того, что я полюбила мальчика и боялась, что он достанется другой. Ещё я всех толкала. Кого под паровоз, кого под трамвай. 2 погибли под автобусом, 3 под трамваем, 5 под паровозом, 7 под электричкой. А пока я убивала, мальчик убежал. Лето кончилось.</a:t>
            </a:r>
            <a:endParaRPr lang="ru-RU" sz="1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450850" algn="just" eaLnBrk="0" hangingPunct="0"/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 пошла в школу. Честно не знаю судьбу мальчика. </a:t>
            </a:r>
            <a:endParaRPr lang="ru-RU" sz="1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0174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1643674" y="1481403"/>
            <a:ext cx="6144683" cy="460851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267744" y="188640"/>
            <a:ext cx="484619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Знакомьтесь - это я - Андрей</a:t>
            </a:r>
          </a:p>
        </p:txBody>
      </p:sp>
      <p:pic>
        <p:nvPicPr>
          <p:cNvPr id="4" name="Рисунок 3" descr="DSC01743.jpg"/>
          <p:cNvPicPr>
            <a:picLocks noChangeAspect="1"/>
          </p:cNvPicPr>
          <p:nvPr/>
        </p:nvPicPr>
        <p:blipFill>
          <a:blip r:embed="rId3" cstate="print">
            <a:lum bright="10000" contrast="10000"/>
          </a:blip>
          <a:stretch>
            <a:fillRect/>
          </a:stretch>
        </p:blipFill>
        <p:spPr>
          <a:xfrm>
            <a:off x="467544" y="692696"/>
            <a:ext cx="8220405" cy="6165304"/>
          </a:xfrm>
          <a:prstGeom prst="rect">
            <a:avLst/>
          </a:prstGeom>
        </p:spPr>
      </p:pic>
      <p:pic>
        <p:nvPicPr>
          <p:cNvPr id="5" name="Рисунок 4" descr="DSC01744.jpg"/>
          <p:cNvPicPr>
            <a:picLocks noChangeAspect="1"/>
          </p:cNvPicPr>
          <p:nvPr/>
        </p:nvPicPr>
        <p:blipFill>
          <a:blip r:embed="rId4" cstate="print">
            <a:lum bright="20000" contrast="20000"/>
          </a:blip>
          <a:stretch>
            <a:fillRect/>
          </a:stretch>
        </p:blipFill>
        <p:spPr>
          <a:xfrm>
            <a:off x="467544" y="701316"/>
            <a:ext cx="8208912" cy="6156684"/>
          </a:xfrm>
          <a:prstGeom prst="rect">
            <a:avLst/>
          </a:prstGeom>
        </p:spPr>
      </p:pic>
      <p:pic>
        <p:nvPicPr>
          <p:cNvPr id="7" name="Рисунок 6" descr="DSC0176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3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IMG_20150427_14172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14612" y="0"/>
            <a:ext cx="3857625" cy="6858000"/>
          </a:xfrm>
          <a:prstGeom prst="rect">
            <a:avLst/>
          </a:prstGeom>
        </p:spPr>
      </p:pic>
      <p:pic>
        <p:nvPicPr>
          <p:cNvPr id="4" name="Рисунок 3" descr="IMG_20150427_14150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785794"/>
            <a:ext cx="9144000" cy="514350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3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11760" y="188640"/>
            <a:ext cx="42741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Знакомьтесь - это Руслан</a:t>
            </a:r>
          </a:p>
        </p:txBody>
      </p:sp>
      <p:pic>
        <p:nvPicPr>
          <p:cNvPr id="3" name="Рисунок 2" descr="MOV00164_min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1597190" y="1435258"/>
            <a:ext cx="5940491" cy="4455368"/>
          </a:xfrm>
          <a:prstGeom prst="rect">
            <a:avLst/>
          </a:prstGeom>
        </p:spPr>
      </p:pic>
      <p:pic>
        <p:nvPicPr>
          <p:cNvPr id="5" name="Рисунок 4" descr="IMG_20150409_112534.jpg"/>
          <p:cNvPicPr>
            <a:picLocks noChangeAspect="1"/>
          </p:cNvPicPr>
          <p:nvPr/>
        </p:nvPicPr>
        <p:blipFill>
          <a:blip r:embed="rId3" cstate="print"/>
          <a:srcRect l="20075" t="-3199" r="13776"/>
          <a:stretch>
            <a:fillRect/>
          </a:stretch>
        </p:blipFill>
        <p:spPr>
          <a:xfrm>
            <a:off x="899592" y="475697"/>
            <a:ext cx="7272808" cy="6382303"/>
          </a:xfrm>
          <a:prstGeom prst="rect">
            <a:avLst/>
          </a:prstGeom>
        </p:spPr>
      </p:pic>
      <p:pic>
        <p:nvPicPr>
          <p:cNvPr id="7" name="Рисунок 6" descr="IMG_20150114_12582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000250" y="644689"/>
            <a:ext cx="4659982" cy="6213310"/>
          </a:xfrm>
          <a:prstGeom prst="rect">
            <a:avLst/>
          </a:prstGeom>
        </p:spPr>
      </p:pic>
      <p:pic>
        <p:nvPicPr>
          <p:cNvPr id="8" name="Рисунок 7" descr="IMG_20150225_11485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9" name="Рисунок 8" descr="DSC01922.jpg"/>
          <p:cNvPicPr>
            <a:picLocks noChangeAspect="1"/>
          </p:cNvPicPr>
          <p:nvPr/>
        </p:nvPicPr>
        <p:blipFill>
          <a:blip r:embed="rId6" cstate="print">
            <a:lum bright="20000" contrast="2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" name="Рисунок 9" descr="DSC01920.jpg"/>
          <p:cNvPicPr>
            <a:picLocks noChangeAspect="1"/>
          </p:cNvPicPr>
          <p:nvPr/>
        </p:nvPicPr>
        <p:blipFill>
          <a:blip r:embed="rId7" cstate="print">
            <a:lum bright="20000" contrast="20000"/>
          </a:blip>
          <a:stretch>
            <a:fillRect/>
          </a:stretch>
        </p:blipFill>
        <p:spPr>
          <a:xfrm rot="5400000">
            <a:off x="1199625" y="852094"/>
            <a:ext cx="6816757" cy="5112568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0"/>
                            </p:stCondLst>
                            <p:childTnLst>
                              <p:par>
                                <p:cTn id="3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0187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-737998" y="1142661"/>
            <a:ext cx="5903979" cy="4427984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" name="Рисунок 2" descr="DSC0187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3978018" y="1115955"/>
            <a:ext cx="5903979" cy="4427984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20150303_14585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908720"/>
            <a:ext cx="4480496" cy="2520280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4" name="Рисунок 3" descr="IMG_20150303_15004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4008" y="332656"/>
            <a:ext cx="4499992" cy="2531246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5" name="Рисунок 4" descr="IMG_20150303_15005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4005064"/>
            <a:ext cx="4499992" cy="2531246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6" name="Рисунок 5" descr="IMG_20150409_11251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16016" y="3573016"/>
            <a:ext cx="4427984" cy="2490741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7" name="Рисунок 6" descr="DSC0183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5400000">
            <a:off x="-825007" y="1247674"/>
            <a:ext cx="6168009" cy="4626006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8" name="Рисунок 7" descr="DSC01863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5400000">
            <a:off x="3746402" y="1247758"/>
            <a:ext cx="6168684" cy="4626512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00298" y="571480"/>
            <a:ext cx="5312062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«Что заставляет уходить в бессмертье</a:t>
            </a:r>
            <a:br>
              <a:rPr lang="ru-RU" sz="2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Мельчайшие частички бытия?</a:t>
            </a:r>
            <a:br>
              <a:rPr lang="ru-RU" sz="2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Их разделяют звезды и столетья,</a:t>
            </a:r>
            <a:br>
              <a:rPr lang="ru-RU" sz="2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 вместе с ними исчезаю я.</a:t>
            </a:r>
            <a:br>
              <a:rPr lang="ru-RU" sz="2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Но исчезая, во Вселенской книге</a:t>
            </a:r>
            <a:br>
              <a:rPr lang="ru-RU" sz="2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Я оставляю четкие черты.</a:t>
            </a:r>
            <a:br>
              <a:rPr lang="ru-RU" sz="2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 в каждом атоме, и в каждом миге</a:t>
            </a:r>
            <a:br>
              <a:rPr lang="ru-RU" sz="2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Меж мной и Вечностью </a:t>
            </a:r>
            <a:r>
              <a:rPr lang="ru-RU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наведены мосты</a:t>
            </a:r>
            <a:r>
              <a:rPr lang="ru-RU" sz="2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endParaRPr lang="ru-RU" sz="20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214942" y="3643314"/>
            <a:ext cx="112332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Соня 13 лет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928794" y="4714884"/>
            <a:ext cx="531363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764704"/>
            <a:ext cx="3772505" cy="5688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63491" name="Rectangle 3"/>
          <p:cNvSpPr>
            <a:spLocks noChangeArrowheads="1"/>
          </p:cNvSpPr>
          <p:nvPr/>
        </p:nvSpPr>
        <p:spPr bwMode="auto">
          <a:xfrm>
            <a:off x="0" y="188640"/>
            <a:ext cx="878497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err="1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Эйген</a:t>
            </a: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ru-RU" sz="2400" b="1" i="0" u="none" strike="noStrike" cap="none" normalizeH="0" baseline="0" dirty="0" err="1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Блейлер</a:t>
            </a: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(1857 г. – 1939 г.)</a:t>
            </a:r>
            <a:endParaRPr kumimoji="0" lang="ru-RU" sz="2400" b="0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1340768"/>
            <a:ext cx="4176464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 algn="just" eaLnBrk="0" hangingPunct="0">
              <a:lnSpc>
                <a:spcPct val="120000"/>
              </a:lnSpc>
            </a:pP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Слово      </a:t>
            </a:r>
            <a:r>
              <a:rPr lang="ru-RU" sz="4000" b="1" i="1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«аутизм»</a:t>
            </a:r>
            <a:r>
              <a:rPr lang="ru-RU" sz="4000" b="1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lvl="0" indent="450850" algn="just" eaLnBrk="0" hangingPunct="0">
              <a:lnSpc>
                <a:spcPct val="120000"/>
              </a:lnSpc>
            </a:pP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(от греч. «</a:t>
            </a:r>
            <a:r>
              <a:rPr lang="ru-RU" sz="2000" b="1" dirty="0" err="1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autos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 - сам) в 1911 г. впервые использовал швейцарский психиатр </a:t>
            </a:r>
            <a:r>
              <a:rPr lang="ru-RU" sz="2000" b="1" dirty="0" err="1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Эйген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Блейлер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который вкладывал в это понятие: 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450850" algn="just" eaLnBrk="0" hangingPunct="0">
              <a:lnSpc>
                <a:spcPct val="120000"/>
              </a:lnSpc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игнорирование реальных отношений;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450850" algn="just" eaLnBrk="0" hangingPunct="0">
              <a:lnSpc>
                <a:spcPct val="120000"/>
              </a:lnSpc>
            </a:pP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-бегство в мир собственных фантазий;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450850" algn="just" eaLnBrk="0" hangingPunct="0">
              <a:lnSpc>
                <a:spcPct val="120000"/>
              </a:lnSpc>
            </a:pP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-нетерпимость к любому вмешательству из внешнего мира.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971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Статистика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476672"/>
            <a:ext cx="8572560" cy="5786478"/>
          </a:xfrm>
        </p:spPr>
        <p:txBody>
          <a:bodyPr>
            <a:normAutofit/>
          </a:bodyPr>
          <a:lstStyle/>
          <a:p>
            <a:pPr marL="0" indent="432000">
              <a:spcBef>
                <a:spcPts val="0"/>
              </a:spcBef>
              <a:buNone/>
            </a:pPr>
            <a:r>
              <a:rPr lang="ru-RU" sz="2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Статистика: 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432000">
              <a:spcBef>
                <a:spcPts val="0"/>
              </a:spcBef>
              <a:buNone/>
            </a:pP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в мире официально зарегистрировано 6,7 миллионов </a:t>
            </a:r>
            <a:r>
              <a:rPr lang="ru-RU" sz="20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аутистов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; </a:t>
            </a:r>
          </a:p>
          <a:p>
            <a:pPr marL="0" indent="432000">
              <a:spcBef>
                <a:spcPts val="0"/>
              </a:spcBef>
              <a:buNone/>
            </a:pP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аутизм встречается примерно в 3-6 случаях на 10 000 детей;</a:t>
            </a:r>
          </a:p>
          <a:p>
            <a:pPr marL="0" indent="432000">
              <a:spcBef>
                <a:spcPts val="0"/>
              </a:spcBef>
              <a:buNone/>
            </a:pP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аутизм встречается у мальчиков в 3-4 раза чаще, чем у девочек.</a:t>
            </a:r>
          </a:p>
          <a:p>
            <a:pPr marL="0" indent="432000">
              <a:spcBef>
                <a:spcPts val="0"/>
              </a:spcBef>
              <a:buNone/>
            </a:pPr>
            <a:r>
              <a:rPr lang="ru-RU" sz="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marL="0" indent="432000">
              <a:spcBef>
                <a:spcPts val="0"/>
              </a:spcBef>
              <a:buNone/>
            </a:pPr>
            <a:r>
              <a:rPr lang="ru-RU" sz="2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Тверской области: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432000">
              <a:spcBef>
                <a:spcPts val="0"/>
              </a:spcBef>
              <a:buNone/>
            </a:pP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в коррекционных классах общеобразовательных школ – 12 чел.;</a:t>
            </a:r>
          </a:p>
          <a:p>
            <a:pPr marL="0" indent="432000">
              <a:spcBef>
                <a:spcPts val="0"/>
              </a:spcBef>
              <a:buNone/>
            </a:pP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в коррекционных школах – 62 чел.;</a:t>
            </a:r>
          </a:p>
          <a:p>
            <a:pPr marL="0" indent="432000">
              <a:spcBef>
                <a:spcPts val="0"/>
              </a:spcBef>
              <a:buNone/>
            </a:pP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в ДОУ компенсирующего и комбинированного видов – 24 чел.</a:t>
            </a:r>
          </a:p>
          <a:p>
            <a:pPr marL="0" indent="432000">
              <a:spcBef>
                <a:spcPts val="0"/>
              </a:spcBef>
              <a:buNone/>
            </a:pPr>
            <a:r>
              <a:rPr lang="ru-RU" sz="2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Всего: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98 чел.</a:t>
            </a:r>
          </a:p>
          <a:p>
            <a:pPr marL="0" indent="432000">
              <a:spcBef>
                <a:spcPts val="0"/>
              </a:spcBef>
              <a:buNone/>
            </a:pP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психоневрологическом диспансере на учете – 300 чел.</a:t>
            </a:r>
          </a:p>
          <a:p>
            <a:pPr marL="0" indent="432000">
              <a:spcBef>
                <a:spcPts val="0"/>
              </a:spcBef>
            </a:pPr>
            <a:endParaRPr lang="ru-RU" sz="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432000" algn="just">
              <a:spcBef>
                <a:spcPts val="0"/>
              </a:spcBef>
              <a:buNone/>
            </a:pP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Аутизм встречается в странах всего мира вне зависимости от расовой принадлежности, этнической группы и социальной среды. </a:t>
            </a:r>
          </a:p>
          <a:p>
            <a:pPr marL="0" indent="432000" algn="just">
              <a:spcBef>
                <a:spcPts val="0"/>
              </a:spcBef>
              <a:buNone/>
            </a:pP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Достаточно редко встречаются семьи, в которых имеется более одного ребенка с аутизмом, однако, зафиксирован единичный случай наличия пяти детей с аутизмом в одной семье, что связано с генетическими причинами.</a:t>
            </a:r>
          </a:p>
          <a:p>
            <a:pPr marL="0" indent="432000">
              <a:spcBef>
                <a:spcPts val="0"/>
              </a:spcBef>
              <a:buNone/>
            </a:pPr>
            <a:endParaRPr lang="ru-RU" sz="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5445224"/>
            <a:ext cx="864096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432000" algn="just">
              <a:spcBef>
                <a:spcPts val="0"/>
              </a:spcBef>
              <a:buNone/>
            </a:pP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«... С 1991 по 1997 встречаемость РАС выросла на </a:t>
            </a:r>
            <a:r>
              <a:rPr lang="en-US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556%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...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педиатрической практике эти нарушения встречаются чаще, чем спинномозговые грыжи,</a:t>
            </a:r>
            <a:r>
              <a:rPr lang="en-US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рак и синдром Дауна...»</a:t>
            </a:r>
            <a:endParaRPr lang="en-US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Содержимое 2"/>
          <p:cNvSpPr>
            <a:spLocks noGrp="1"/>
          </p:cNvSpPr>
          <p:nvPr>
            <p:ph idx="1"/>
          </p:nvPr>
        </p:nvSpPr>
        <p:spPr>
          <a:xfrm>
            <a:off x="539552" y="4697760"/>
            <a:ext cx="8087816" cy="2160240"/>
          </a:xfrm>
        </p:spPr>
        <p:txBody>
          <a:bodyPr>
            <a:noAutofit/>
          </a:bodyPr>
          <a:lstStyle/>
          <a:p>
            <a:pPr marL="0" indent="432000" algn="just">
              <a:lnSpc>
                <a:spcPct val="120000"/>
              </a:lnSpc>
              <a:spcBef>
                <a:spcPts val="0"/>
              </a:spcBef>
              <a:buFont typeface="Georgia" pitchFamily="18" charset="0"/>
              <a:buNone/>
            </a:pP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Понимая чрезвычайную важность проблемы, 62-ая сессия Генеральной Ассамблеи ООН в 2008 году постановила отмечать 2-ое апреля каждого года как  </a:t>
            </a:r>
            <a:r>
              <a:rPr lang="ru-RU" sz="2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«Всемирный день распространения информации об аутизме». </a:t>
            </a:r>
          </a:p>
        </p:txBody>
      </p:sp>
      <p:pic>
        <p:nvPicPr>
          <p:cNvPr id="8195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108" y="332656"/>
            <a:ext cx="3441836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26" name="Picture 2" descr="973f092604ecb54faae4bdd568daebc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260648"/>
            <a:ext cx="3888432" cy="3993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Рисунок 1" descr="https://fbcdn-sphotos-c-a.akamaihd.net/hphotos-ak-frc3/t1.0-9/1795485_720051611349397_1041680483_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36912"/>
            <a:ext cx="3926240" cy="392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27" name="Рисунок 4" descr="https://fbcdn-sphotos-e-a.akamaihd.net/hphotos-ak-ash3/t1.0-9/1959238_720051658016059_804533166_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2636912"/>
            <a:ext cx="3960440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4" name="Прямоугольник 3"/>
          <p:cNvSpPr/>
          <p:nvPr/>
        </p:nvSpPr>
        <p:spPr>
          <a:xfrm>
            <a:off x="323528" y="620688"/>
            <a:ext cx="8501122" cy="15374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32000" algn="just">
              <a:lnSpc>
                <a:spcPct val="120000"/>
              </a:lnSpc>
            </a:pP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Синий цвет - символ людей с аутизмом.</a:t>
            </a:r>
          </a:p>
          <a:p>
            <a:pPr indent="432000" algn="just">
              <a:lnSpc>
                <a:spcPct val="120000"/>
              </a:lnSpc>
            </a:pP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день распространения информации об аутизме по всему миру зажигаются синие огни: синим светом подсвечиваются здания, памятники, мосты, а в домах зажигаются синие фонарики!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179512" y="173252"/>
            <a:ext cx="8678198" cy="43704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Международная классификация болезней десятого пересмотра </a:t>
            </a:r>
          </a:p>
          <a:p>
            <a:pPr marL="0" marR="0" lvl="0" indent="45085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800" b="0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(МКБ-10, ICD-10) </a:t>
            </a: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документ, используемый как ведущая статистическая и классификационная основа в здравоохранении. 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Периодически (раз в десять лет) пересматривается под руководством ВОЗ. 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МКБ является нормативным документом, обеспечивающим единство методических подходов и международную сопоставимость материалов.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800" b="0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настоящее время не существует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ни одного </a:t>
            </a: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психиатрического состояния под названием аутизм. Вместо этого существует </a:t>
            </a:r>
            <a:r>
              <a:rPr kumimoji="0" lang="ru-RU" sz="2000" b="1" i="1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спектр </a:t>
            </a:r>
            <a:r>
              <a:rPr kumimoji="0" lang="ru-RU" sz="2000" b="1" i="1" u="none" strike="noStrike" cap="none" normalizeH="0" baseline="0" dirty="0" err="1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аутистических</a:t>
            </a:r>
            <a:r>
              <a:rPr kumimoji="0" lang="ru-RU" sz="2000" b="1" i="1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расстройств</a:t>
            </a: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и разные формы аутизма занимают разные позиции в этом спектре.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IMG_20150311_104313.jpg"/>
          <p:cNvPicPr>
            <a:picLocks noChangeAspect="1"/>
          </p:cNvPicPr>
          <p:nvPr/>
        </p:nvPicPr>
        <p:blipFill>
          <a:blip r:embed="rId2" cstate="print"/>
          <a:srcRect l="18005" t="-966" r="21120"/>
          <a:stretch>
            <a:fillRect/>
          </a:stretch>
        </p:blipFill>
        <p:spPr>
          <a:xfrm>
            <a:off x="1259632" y="3779384"/>
            <a:ext cx="3024336" cy="2821568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6" name="Рисунок 5" descr="MOV01735_mini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60032" y="3789040"/>
            <a:ext cx="3672408" cy="2754306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052736"/>
            <a:ext cx="8229600" cy="5643602"/>
          </a:xfrm>
        </p:spPr>
        <p:txBody>
          <a:bodyPr>
            <a:normAutofit fontScale="85000" lnSpcReduction="20000"/>
          </a:bodyPr>
          <a:lstStyle/>
          <a:p>
            <a:pPr marL="0" indent="43200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Аутизм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это:</a:t>
            </a:r>
          </a:p>
          <a:p>
            <a:pPr marL="0" indent="43200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нарушение развития; дефект в системе, отвечающей за восприятие внешних стимулов; обостренное реагирование на одни явления внешнего мира и игнорирование других (</a:t>
            </a:r>
            <a:r>
              <a:rPr lang="ru-RU" sz="2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Тэмпл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Грэндин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pPr marL="0" indent="43200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симптомное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проявление дисфункции мозга, которая может быть вызвана разными поражениями (</a:t>
            </a:r>
            <a:r>
              <a:rPr lang="ru-RU" sz="2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Гилберг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К., </a:t>
            </a:r>
            <a:r>
              <a:rPr lang="ru-RU" sz="2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Питерс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Т.);</a:t>
            </a:r>
          </a:p>
          <a:p>
            <a:pPr marL="0" indent="43200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во-первых, экстремальное одиночество ребенка, нарушение его эмоциональной связи даже с самыми близкими людьми; во-вторых, крайняя стереотипность в поведении, проявляющаяся и как консерватизм в отношениях с миром, страх изменений в нем, и как обилие однотипных аффективных действий, влечений интересов; в-третьих, особое речевое и интеллектуальное недоразвитие, не связанное, как правило, с первичной недостаточностью этих функций (Лебединский В.В., Никольская О.С., </a:t>
            </a:r>
            <a:r>
              <a:rPr lang="ru-RU" sz="2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Баенская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Е.Р., </a:t>
            </a:r>
            <a:r>
              <a:rPr lang="ru-RU" sz="2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Либлинг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М.М.). </a:t>
            </a:r>
          </a:p>
          <a:p>
            <a:pPr marL="0" indent="43200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43200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Спектр </a:t>
            </a:r>
            <a:r>
              <a:rPr lang="ru-RU" sz="24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аутистических</a:t>
            </a:r>
            <a:r>
              <a:rPr lang="ru-RU" sz="2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рассройств</a:t>
            </a:r>
            <a:r>
              <a:rPr lang="ru-RU" sz="2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(РАС)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- схожие с аутизмом состояния, при которых отмечаются более мягкие признаки и симптомы.</a:t>
            </a:r>
          </a:p>
          <a:p>
            <a:pPr marL="0" indent="43200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432000">
              <a:lnSpc>
                <a:spcPct val="120000"/>
              </a:lnSpc>
              <a:spcBef>
                <a:spcPts val="0"/>
              </a:spcBef>
              <a:buNone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404664"/>
            <a:ext cx="88924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8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Определение и классификация аутизма по МКБ-10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6828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Сопутствующие проблемы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980728"/>
            <a:ext cx="8329642" cy="5340369"/>
          </a:xfrm>
        </p:spPr>
        <p:txBody>
          <a:bodyPr>
            <a:normAutofit lnSpcReduction="10000"/>
          </a:bodyPr>
          <a:lstStyle/>
          <a:p>
            <a:pPr marL="0" indent="43200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умственная отсталость; </a:t>
            </a:r>
          </a:p>
          <a:p>
            <a:pPr marL="0" indent="43200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эпилепсия (эпилептические припадки); </a:t>
            </a:r>
          </a:p>
          <a:p>
            <a:pPr marL="0" indent="43200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нарушения зрения;</a:t>
            </a:r>
          </a:p>
          <a:p>
            <a:pPr marL="0" indent="43200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нарушения слуха;</a:t>
            </a:r>
          </a:p>
          <a:p>
            <a:pPr marL="0" indent="43200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специфические нарушения речи;</a:t>
            </a:r>
          </a:p>
          <a:p>
            <a:pPr marL="0" indent="43200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заболевания кожи;</a:t>
            </a:r>
          </a:p>
          <a:p>
            <a:pPr marL="0" indent="43200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нарушения в суставах и костях;</a:t>
            </a:r>
          </a:p>
          <a:p>
            <a:pPr marL="0" indent="43200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нарушения формирования наружных гениталий;</a:t>
            </a:r>
          </a:p>
          <a:p>
            <a:pPr marL="0" indent="43200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дисфункция височных долей мозга;</a:t>
            </a:r>
          </a:p>
          <a:p>
            <a:pPr marL="0" indent="43200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дисфункция ствола головного мозга;</a:t>
            </a:r>
          </a:p>
          <a:p>
            <a:pPr marL="0" indent="43200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дисфункция мозжечка;</a:t>
            </a:r>
          </a:p>
          <a:p>
            <a:pPr marL="0" indent="43200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нанесение себе повреждений.</a:t>
            </a:r>
          </a:p>
          <a:p>
            <a:pPr marL="0" indent="432000">
              <a:lnSpc>
                <a:spcPct val="120000"/>
              </a:lnSpc>
              <a:spcBef>
                <a:spcPts val="0"/>
              </a:spcBef>
              <a:buNone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1527</TotalTime>
  <Words>2023</Words>
  <Application>Microsoft Office PowerPoint</Application>
  <PresentationFormat>Экран (4:3)</PresentationFormat>
  <Paragraphs>200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Трек</vt:lpstr>
      <vt:lpstr>Слайд 1</vt:lpstr>
      <vt:lpstr>Слайд 2</vt:lpstr>
      <vt:lpstr>Слайд 3</vt:lpstr>
      <vt:lpstr>Статистика</vt:lpstr>
      <vt:lpstr>Слайд 5</vt:lpstr>
      <vt:lpstr>Слайд 6</vt:lpstr>
      <vt:lpstr>Слайд 7</vt:lpstr>
      <vt:lpstr>Слайд 8</vt:lpstr>
      <vt:lpstr>Сопутствующие проблемы</vt:lpstr>
      <vt:lpstr>Слайд 10</vt:lpstr>
      <vt:lpstr>  Международная классификация болезней  десятого пересмотра (МКБ-10, ICD-10) </vt:lpstr>
      <vt:lpstr>  Причины возникновения и развития аутизма </vt:lpstr>
      <vt:lpstr> Технологии (методы) коррекции аутизма </vt:lpstr>
      <vt:lpstr>Коррекционно-развивающая (психологическая) работа с аутичным ребенком</vt:lpstr>
      <vt:lpstr>Слайд 15</vt:lpstr>
      <vt:lpstr>    Никольская О.С.  Специальный федеральный государственный стандарт специального образования детей с нарушениями развития аутистического спектра (рабочие материалы) //Альманах института коррекционной педагогики. 2013. №13.   </vt:lpstr>
      <vt:lpstr>   Никольская О.С.  Специальный федеральный государственный стандарт специального образования детей с нарушениями развития аутистического спектра (рабочие материалы) //Альманах института коррекционной педагогики. 2013. №13. </vt:lpstr>
      <vt:lpstr>Особые образовательные потребности детей с аутизмом</vt:lpstr>
      <vt:lpstr>Особые образовательные потребности детей с аутизмом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Аутизм</dc:title>
  <dc:creator>user</dc:creator>
  <cp:lastModifiedBy>Admin</cp:lastModifiedBy>
  <cp:revision>204</cp:revision>
  <dcterms:created xsi:type="dcterms:W3CDTF">2009-01-16T13:06:38Z</dcterms:created>
  <dcterms:modified xsi:type="dcterms:W3CDTF">2021-02-24T15:31:43Z</dcterms:modified>
</cp:coreProperties>
</file>